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9" r:id="rId7"/>
    <p:sldId id="262" r:id="rId8"/>
    <p:sldId id="278" r:id="rId9"/>
    <p:sldId id="279" r:id="rId10"/>
    <p:sldId id="280" r:id="rId11"/>
    <p:sldId id="282" r:id="rId12"/>
    <p:sldId id="277" r:id="rId13"/>
    <p:sldId id="283" r:id="rId14"/>
    <p:sldId id="264" r:id="rId15"/>
    <p:sldId id="284" r:id="rId16"/>
    <p:sldId id="276" r:id="rId17"/>
    <p:sldId id="285" r:id="rId18"/>
    <p:sldId id="275" r:id="rId19"/>
    <p:sldId id="261" r:id="rId20"/>
    <p:sldId id="274" r:id="rId21"/>
    <p:sldId id="273" r:id="rId22"/>
    <p:sldId id="272" r:id="rId23"/>
    <p:sldId id="281" r:id="rId24"/>
    <p:sldId id="286" r:id="rId25"/>
    <p:sldId id="267" r:id="rId26"/>
    <p:sldId id="287" r:id="rId27"/>
    <p:sldId id="268" r:id="rId28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3F28D47-570C-48EC-80AA-DF4C213B73EC}">
          <p14:sldIdLst>
            <p14:sldId id="256"/>
            <p14:sldId id="258"/>
            <p14:sldId id="259"/>
            <p14:sldId id="260"/>
            <p14:sldId id="257"/>
            <p14:sldId id="269"/>
            <p14:sldId id="262"/>
            <p14:sldId id="278"/>
            <p14:sldId id="279"/>
            <p14:sldId id="280"/>
            <p14:sldId id="282"/>
            <p14:sldId id="277"/>
            <p14:sldId id="283"/>
            <p14:sldId id="264"/>
            <p14:sldId id="284"/>
            <p14:sldId id="276"/>
            <p14:sldId id="285"/>
            <p14:sldId id="275"/>
            <p14:sldId id="261"/>
            <p14:sldId id="274"/>
            <p14:sldId id="273"/>
            <p14:sldId id="272"/>
            <p14:sldId id="281"/>
            <p14:sldId id="286"/>
            <p14:sldId id="267"/>
            <p14:sldId id="28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6"/>
    <a:srgbClr val="26A0A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87" d="100"/>
          <a:sy n="87" d="100"/>
        </p:scale>
        <p:origin x="636" y="180"/>
      </p:cViewPr>
      <p:guideLst>
        <p:guide orient="horz" pos="2382"/>
        <p:guide pos="33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17.png"/><Relationship Id="rId3" Type="http://schemas.openxmlformats.org/officeDocument/2006/relationships/image" Target="../media/image43.png"/><Relationship Id="rId21" Type="http://schemas.openxmlformats.org/officeDocument/2006/relationships/image" Target="../media/image37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41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40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39.png"/><Relationship Id="rId28" Type="http://schemas.openxmlformats.org/officeDocument/2006/relationships/image" Target="../media/image19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38.png"/><Relationship Id="rId27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09713" y="-1628775"/>
            <a:ext cx="14035892" cy="9412779"/>
            <a:chOff x="-1737976" y="-2572653"/>
            <a:chExt cx="14035892" cy="9412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37976" y="-2572653"/>
              <a:ext cx="14035892" cy="94127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339310" y="2171313"/>
            <a:ext cx="6391840" cy="260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300" dirty="0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To </a:t>
            </a:r>
            <a:r>
              <a:rPr lang="en-US" sz="16300" dirty="0" err="1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Jejudo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113421" y="4543425"/>
            <a:ext cx="7878219" cy="369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800" kern="0" spc="-700" dirty="0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Bon voyage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966799" y="4787967"/>
            <a:ext cx="402484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; 여행을 떠나다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685" y="5952073"/>
            <a:ext cx="186820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210 GinsaengmeoriOTF Regular" pitchFamily="34" charset="0"/>
              </a:rPr>
              <a:t>NOLGOMUKJO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DD27F3D0-E04B-D590-D037-204003C1F9AF}"/>
              </a:ext>
            </a:extLst>
          </p:cNvPr>
          <p:cNvSpPr txBox="1"/>
          <p:nvPr/>
        </p:nvSpPr>
        <p:spPr>
          <a:xfrm>
            <a:off x="395287" y="6263420"/>
            <a:ext cx="12324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장진석</a:t>
            </a:r>
            <a:endParaRPr lang="en-US" sz="10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71C5BF44-FD31-782F-BB03-450FF8EBE0D3}"/>
              </a:ext>
            </a:extLst>
          </p:cNvPr>
          <p:cNvSpPr txBox="1"/>
          <p:nvPr/>
        </p:nvSpPr>
        <p:spPr>
          <a:xfrm>
            <a:off x="395287" y="6523111"/>
            <a:ext cx="12324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허유나</a:t>
            </a:r>
            <a:endParaRPr lang="en-US" sz="10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C1C9074-E6B8-1D6E-0A54-E3C7C629DBB6}"/>
              </a:ext>
            </a:extLst>
          </p:cNvPr>
          <p:cNvSpPr txBox="1"/>
          <p:nvPr/>
        </p:nvSpPr>
        <p:spPr>
          <a:xfrm>
            <a:off x="395287" y="6813999"/>
            <a:ext cx="12324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박소원</a:t>
            </a:r>
            <a:endParaRPr lang="en-US" sz="10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96526CC5-BA9B-0AA6-FB8F-FF17C3DF8524}"/>
              </a:ext>
            </a:extLst>
          </p:cNvPr>
          <p:cNvSpPr txBox="1"/>
          <p:nvPr/>
        </p:nvSpPr>
        <p:spPr>
          <a:xfrm>
            <a:off x="1046318" y="6263420"/>
            <a:ext cx="12324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이수진</a:t>
            </a:r>
            <a:endParaRPr lang="en-US" sz="10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F2E5922-48EC-B4CD-DCF5-27509D4D3201}"/>
              </a:ext>
            </a:extLst>
          </p:cNvPr>
          <p:cNvSpPr txBox="1"/>
          <p:nvPr/>
        </p:nvSpPr>
        <p:spPr>
          <a:xfrm>
            <a:off x="1046318" y="6523111"/>
            <a:ext cx="12324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박윤미</a:t>
            </a:r>
            <a:endParaRPr lang="en-US" sz="10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E5508-FF02-11D9-EC52-B18472002A21}"/>
              </a:ext>
            </a:extLst>
          </p:cNvPr>
          <p:cNvSpPr txBox="1"/>
          <p:nvPr/>
        </p:nvSpPr>
        <p:spPr>
          <a:xfrm>
            <a:off x="390323" y="119748"/>
            <a:ext cx="7014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K – Digital Training 4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기</a:t>
            </a:r>
            <a:endParaRPr lang="ko-KR" altLang="en-US" b="0" dirty="0">
              <a:solidFill>
                <a:schemeClr val="bg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Mini Project with SQL </a:t>
            </a:r>
            <a:endParaRPr lang="en-US" altLang="ko-KR" b="0" dirty="0">
              <a:solidFill>
                <a:schemeClr val="bg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b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C5BAF-561B-C568-16C1-5BAB3DA97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8" t="45553" r="6289" b="27857"/>
          <a:stretch/>
        </p:blipFill>
        <p:spPr>
          <a:xfrm>
            <a:off x="6745981" y="906995"/>
            <a:ext cx="3091204" cy="3091204"/>
          </a:xfrm>
          <a:prstGeom prst="ellipse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B226A6-A539-699B-ED0F-2D1AF99C5C77}"/>
              </a:ext>
            </a:extLst>
          </p:cNvPr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noFill/>
          <a:ln w="257175">
            <a:solidFill>
              <a:srgbClr val="26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CFC3966-6371-4E70-A1CE-464E028F28CB}"/>
              </a:ext>
            </a:extLst>
          </p:cNvPr>
          <p:cNvSpPr txBox="1"/>
          <p:nvPr/>
        </p:nvSpPr>
        <p:spPr>
          <a:xfrm>
            <a:off x="-1662113" y="158829"/>
            <a:ext cx="5705328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T E A M </a:t>
            </a:r>
            <a:endParaRPr lang="en-US" sz="1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1FB5C15-6561-25E8-3EE8-F6C7BDAAA7E8}"/>
              </a:ext>
            </a:extLst>
          </p:cNvPr>
          <p:cNvSpPr txBox="1"/>
          <p:nvPr/>
        </p:nvSpPr>
        <p:spPr>
          <a:xfrm>
            <a:off x="386462" y="1082159"/>
            <a:ext cx="17462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팀원 역할 소개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77E617B8-F12E-E1C2-E618-43F688147C22}"/>
              </a:ext>
            </a:extLst>
          </p:cNvPr>
          <p:cNvSpPr txBox="1"/>
          <p:nvPr/>
        </p:nvSpPr>
        <p:spPr>
          <a:xfrm>
            <a:off x="4814887" y="1810405"/>
            <a:ext cx="235581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박소원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2FBC88-97E7-2398-3197-7AFBAFFC5C66}"/>
              </a:ext>
            </a:extLst>
          </p:cNvPr>
          <p:cNvSpPr txBox="1"/>
          <p:nvPr/>
        </p:nvSpPr>
        <p:spPr>
          <a:xfrm>
            <a:off x="2746929" y="2314927"/>
            <a:ext cx="383801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프로젝트 기능 설계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최단시간 경로 알고리즘 설계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Tour </a:t>
            </a:r>
            <a:r>
              <a:rPr lang="en-US" altLang="ko-KR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Api</a:t>
            </a:r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크롤링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요구사항정의서 제작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06F5A6A-2551-D64B-90F2-F7C443A1E6BD}"/>
              </a:ext>
            </a:extLst>
          </p:cNvPr>
          <p:cNvSpPr txBox="1"/>
          <p:nvPr/>
        </p:nvSpPr>
        <p:spPr>
          <a:xfrm>
            <a:off x="4205287" y="5507017"/>
            <a:ext cx="38380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네이버 길찾기 및 </a:t>
            </a:r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Tour </a:t>
            </a:r>
            <a:r>
              <a:rPr lang="en-US" altLang="ko-KR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Api</a:t>
            </a:r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크롤링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HTML 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웹페이지 구성 및 서버 구축</a:t>
            </a:r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(flask)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61B541-3C52-E7BA-D594-4D62DF3F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8" t="36266" r="22698" b="33235"/>
          <a:stretch/>
        </p:blipFill>
        <p:spPr>
          <a:xfrm>
            <a:off x="398794" y="3581752"/>
            <a:ext cx="3501693" cy="3501693"/>
          </a:xfrm>
          <a:prstGeom prst="ellipse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A8A8C1E3-B9F6-13E6-D609-E88B713500CD}"/>
              </a:ext>
            </a:extLst>
          </p:cNvPr>
          <p:cNvSpPr txBox="1"/>
          <p:nvPr/>
        </p:nvSpPr>
        <p:spPr>
          <a:xfrm>
            <a:off x="3900487" y="4924425"/>
            <a:ext cx="235581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허유나</a:t>
            </a:r>
            <a:r>
              <a:rPr lang="en-US" altLang="ko-KR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박윤미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5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52219B-EA2E-4462-C5C5-044728BA6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" y="768049"/>
            <a:ext cx="9561073" cy="6640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bject 20">
            <a:extLst>
              <a:ext uri="{FF2B5EF4-FFF2-40B4-BE49-F238E27FC236}">
                <a16:creationId xmlns:a16="http://schemas.microsoft.com/office/drawing/2014/main" id="{9BE466B7-FB90-C11F-CD51-9F1735F5161D}"/>
              </a:ext>
            </a:extLst>
          </p:cNvPr>
          <p:cNvSpPr txBox="1"/>
          <p:nvPr/>
        </p:nvSpPr>
        <p:spPr>
          <a:xfrm>
            <a:off x="3311432" y="87093"/>
            <a:ext cx="410945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요구사항 정의서</a:t>
            </a:r>
            <a:endParaRPr lang="en-US" sz="4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5841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623F5D0-2AA2-30BE-5FD3-B5EEB27D1147}"/>
              </a:ext>
            </a:extLst>
          </p:cNvPr>
          <p:cNvGrpSpPr/>
          <p:nvPr/>
        </p:nvGrpSpPr>
        <p:grpSpPr>
          <a:xfrm>
            <a:off x="3367087" y="6372225"/>
            <a:ext cx="3899851" cy="451059"/>
            <a:chOff x="3495259" y="6372225"/>
            <a:chExt cx="3899851" cy="4510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95259" y="6372225"/>
              <a:ext cx="3884440" cy="420488"/>
              <a:chOff x="5927119" y="5838974"/>
              <a:chExt cx="3531309" cy="42048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27119" y="5838974"/>
                <a:ext cx="3531309" cy="420488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3504686" y="6423174"/>
              <a:ext cx="38904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출처</a:t>
              </a:r>
              <a:r>
                <a:rPr lang="en-US" altLang="ko-KR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: ‘</a:t>
              </a:r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한국 관광 공사</a:t>
              </a:r>
              <a:r>
                <a:rPr lang="en-US" altLang="ko-KR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’ (Tour API)</a:t>
              </a:r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 </a:t>
              </a:r>
              <a:endParaRPr lang="en-US" sz="32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725984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수집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1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60F1E-D6FA-31B3-41C6-0B9FF0F9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02" y="1660374"/>
            <a:ext cx="7293170" cy="3192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2F7056E-8513-1F71-9A70-A5630A256DF6}"/>
              </a:ext>
            </a:extLst>
          </p:cNvPr>
          <p:cNvGrpSpPr/>
          <p:nvPr/>
        </p:nvGrpSpPr>
        <p:grpSpPr>
          <a:xfrm>
            <a:off x="3010028" y="5198173"/>
            <a:ext cx="4776659" cy="1175308"/>
            <a:chOff x="3671825" y="5198173"/>
            <a:chExt cx="4776659" cy="11753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1000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개의 관광지 데이터 수집 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관광지명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전화번호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주소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상세정보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위도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경도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66839" y="6087356"/>
              <a:ext cx="136427" cy="128128"/>
              <a:chOff x="6122133" y="5548588"/>
              <a:chExt cx="136427" cy="12812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22133" y="5548588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62" name="Object 62"/>
            <p:cNvSpPr txBox="1"/>
            <p:nvPr/>
          </p:nvSpPr>
          <p:spPr>
            <a:xfrm>
              <a:off x="4052887" y="6004149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데이터베이스 저장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4" name="그룹 1017">
              <a:extLst>
                <a:ext uri="{FF2B5EF4-FFF2-40B4-BE49-F238E27FC236}">
                  <a16:creationId xmlns:a16="http://schemas.microsoft.com/office/drawing/2014/main" id="{DE71546D-B61D-2E67-BF66-295BD3236475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6" name="Object 63">
                <a:extLst>
                  <a:ext uri="{FF2B5EF4-FFF2-40B4-BE49-F238E27FC236}">
                    <a16:creationId xmlns:a16="http://schemas.microsoft.com/office/drawing/2014/main" id="{E9A52B44-0119-23B5-4FFB-423C40B50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7" name="그룹 1017">
              <a:extLst>
                <a:ext uri="{FF2B5EF4-FFF2-40B4-BE49-F238E27FC236}">
                  <a16:creationId xmlns:a16="http://schemas.microsoft.com/office/drawing/2014/main" id="{7048F21F-0F8D-9C61-2215-8D7D4C017E35}"/>
                </a:ext>
              </a:extLst>
            </p:cNvPr>
            <p:cNvGrpSpPr/>
            <p:nvPr/>
          </p:nvGrpSpPr>
          <p:grpSpPr>
            <a:xfrm>
              <a:off x="3899736" y="6029939"/>
              <a:ext cx="141820" cy="159048"/>
              <a:chOff x="6150857" y="4644370"/>
              <a:chExt cx="141820" cy="159048"/>
            </a:xfrm>
          </p:grpSpPr>
          <p:pic>
            <p:nvPicPr>
              <p:cNvPr id="8" name="Object 63">
                <a:extLst>
                  <a:ext uri="{FF2B5EF4-FFF2-40B4-BE49-F238E27FC236}">
                    <a16:creationId xmlns:a16="http://schemas.microsoft.com/office/drawing/2014/main" id="{59D78891-FC38-E26F-4983-8D746F19C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63EE3A-77A7-962F-E5AB-BE5A57E5D9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681906"/>
            <a:ext cx="1241217" cy="7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5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623F5D0-2AA2-30BE-5FD3-B5EEB27D1147}"/>
              </a:ext>
            </a:extLst>
          </p:cNvPr>
          <p:cNvGrpSpPr/>
          <p:nvPr/>
        </p:nvGrpSpPr>
        <p:grpSpPr>
          <a:xfrm>
            <a:off x="3367087" y="6302166"/>
            <a:ext cx="3899851" cy="451059"/>
            <a:chOff x="3495259" y="6372225"/>
            <a:chExt cx="3899851" cy="4510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495259" y="6372225"/>
              <a:ext cx="3884440" cy="420488"/>
              <a:chOff x="5927119" y="5838974"/>
              <a:chExt cx="3531309" cy="42048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27119" y="5838974"/>
                <a:ext cx="3531309" cy="420488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3504686" y="6423174"/>
              <a:ext cx="38904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출처</a:t>
              </a:r>
              <a:r>
                <a:rPr lang="en-US" altLang="ko-KR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: ‘</a:t>
              </a:r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한국 관광 공사</a:t>
              </a:r>
              <a:r>
                <a:rPr lang="en-US" altLang="ko-KR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’ (Tour API)</a:t>
              </a:r>
              <a:r>
                <a:rPr lang="ko-KR" alt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 </a:t>
              </a:r>
              <a:endParaRPr lang="en-US" sz="32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1335584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1 </a:t>
            </a:r>
            <a:r>
              <a:rPr lang="ko-KR" altLang="en-US" sz="4400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전처리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F7056E-8513-1F71-9A70-A5630A256DF6}"/>
              </a:ext>
            </a:extLst>
          </p:cNvPr>
          <p:cNvGrpSpPr/>
          <p:nvPr/>
        </p:nvGrpSpPr>
        <p:grpSpPr>
          <a:xfrm>
            <a:off x="3010028" y="5000625"/>
            <a:ext cx="4776659" cy="1175308"/>
            <a:chOff x="3671825" y="5198173"/>
            <a:chExt cx="4776659" cy="11753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개의 독립 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csv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파일 </a:t>
              </a:r>
              <a:r>
                <a:rPr lang="en-US" altLang="ko-KR" kern="0" spc="-100" dirty="0" err="1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concat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Null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값 제거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str </a:t>
              </a:r>
              <a:r>
                <a:rPr lang="ko-KR" altLang="en-US" kern="0" spc="-100" dirty="0" err="1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형변환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66839" y="6087356"/>
              <a:ext cx="136427" cy="128128"/>
              <a:chOff x="6122133" y="5548588"/>
              <a:chExt cx="136427" cy="12812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5548588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62" name="Object 62"/>
            <p:cNvSpPr txBox="1"/>
            <p:nvPr/>
          </p:nvSpPr>
          <p:spPr>
            <a:xfrm>
              <a:off x="4052887" y="6004149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중요 컬럼 정의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및 추출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4" name="그룹 1017">
              <a:extLst>
                <a:ext uri="{FF2B5EF4-FFF2-40B4-BE49-F238E27FC236}">
                  <a16:creationId xmlns:a16="http://schemas.microsoft.com/office/drawing/2014/main" id="{DE71546D-B61D-2E67-BF66-295BD3236475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6" name="Object 63">
                <a:extLst>
                  <a:ext uri="{FF2B5EF4-FFF2-40B4-BE49-F238E27FC236}">
                    <a16:creationId xmlns:a16="http://schemas.microsoft.com/office/drawing/2014/main" id="{E9A52B44-0119-23B5-4FFB-423C40B50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7" name="그룹 1017">
              <a:extLst>
                <a:ext uri="{FF2B5EF4-FFF2-40B4-BE49-F238E27FC236}">
                  <a16:creationId xmlns:a16="http://schemas.microsoft.com/office/drawing/2014/main" id="{7048F21F-0F8D-9C61-2215-8D7D4C017E35}"/>
                </a:ext>
              </a:extLst>
            </p:cNvPr>
            <p:cNvGrpSpPr/>
            <p:nvPr/>
          </p:nvGrpSpPr>
          <p:grpSpPr>
            <a:xfrm>
              <a:off x="3899736" y="6029939"/>
              <a:ext cx="141820" cy="159048"/>
              <a:chOff x="6150857" y="4644370"/>
              <a:chExt cx="141820" cy="159048"/>
            </a:xfrm>
          </p:grpSpPr>
          <p:pic>
            <p:nvPicPr>
              <p:cNvPr id="8" name="Object 63">
                <a:extLst>
                  <a:ext uri="{FF2B5EF4-FFF2-40B4-BE49-F238E27FC236}">
                    <a16:creationId xmlns:a16="http://schemas.microsoft.com/office/drawing/2014/main" id="{59D78891-FC38-E26F-4983-8D746F19C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D3A8060-E986-7FBC-029F-FD909F6B4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57" y="2419646"/>
            <a:ext cx="8941260" cy="2387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40EDB5-02B5-D263-987B-8124F15216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26" y="543318"/>
            <a:ext cx="1241217" cy="7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5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2140FB-AE55-F8D8-4BA9-4837B85AE894}"/>
              </a:ext>
            </a:extLst>
          </p:cNvPr>
          <p:cNvGrpSpPr/>
          <p:nvPr/>
        </p:nvGrpSpPr>
        <p:grpSpPr>
          <a:xfrm>
            <a:off x="3386821" y="6192894"/>
            <a:ext cx="3890424" cy="434243"/>
            <a:chOff x="3362863" y="6166582"/>
            <a:chExt cx="3890424" cy="43424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3530002" y="6166582"/>
              <a:ext cx="3531309" cy="420488"/>
              <a:chOff x="1247778" y="5838974"/>
              <a:chExt cx="3531309" cy="42048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47778" y="5838974"/>
                <a:ext cx="3531309" cy="42048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3362863" y="6231493"/>
              <a:ext cx="389042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출처</a:t>
              </a:r>
              <a:r>
                <a:rPr lang="en-US" altLang="ko-KR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: ‘</a:t>
              </a:r>
              <a:r>
                <a:rPr lang="ko-KR" altLang="en-US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메뉴판</a:t>
              </a:r>
              <a:r>
                <a:rPr lang="en-US" altLang="ko-KR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‘ (MENUPAN)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725984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수집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2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194191-2485-1265-5A26-71488713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20733"/>
          <a:stretch/>
        </p:blipFill>
        <p:spPr>
          <a:xfrm>
            <a:off x="2836071" y="1454688"/>
            <a:ext cx="5024432" cy="3125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CCDB3B-B63A-233A-5552-5781CA24ACBD}"/>
              </a:ext>
            </a:extLst>
          </p:cNvPr>
          <p:cNvGrpSpPr/>
          <p:nvPr/>
        </p:nvGrpSpPr>
        <p:grpSpPr>
          <a:xfrm>
            <a:off x="2923043" y="4971978"/>
            <a:ext cx="4830329" cy="1203499"/>
            <a:chOff x="3718358" y="4971978"/>
            <a:chExt cx="4830329" cy="12034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18358" y="5288176"/>
              <a:ext cx="4677929" cy="53047"/>
              <a:chOff x="1247778" y="4960568"/>
              <a:chExt cx="3514597" cy="530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47778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3900487" y="4987013"/>
              <a:ext cx="4648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900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개의 맛집 데이터 수집 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(Selenium-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동적 크롤링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)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767339" y="5051958"/>
              <a:ext cx="136427" cy="128128"/>
              <a:chOff x="1442792" y="4724350"/>
              <a:chExt cx="136427" cy="1281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2792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67339" y="5457801"/>
              <a:ext cx="136427" cy="128128"/>
              <a:chOff x="1442792" y="5130193"/>
              <a:chExt cx="136427" cy="1281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2792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3900487" y="5387749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가게명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업종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가게 전화번호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가게 주소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가게 평점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3718358" y="5706572"/>
              <a:ext cx="4677929" cy="53047"/>
              <a:chOff x="1247778" y="5378964"/>
              <a:chExt cx="3514597" cy="530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47778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767339" y="5876196"/>
              <a:ext cx="136427" cy="128128"/>
              <a:chOff x="1442792" y="5548588"/>
              <a:chExt cx="136427" cy="12812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2792" y="5548588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3900487" y="5806145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데이터베이스 저장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3796063" y="4971978"/>
              <a:ext cx="141820" cy="159048"/>
              <a:chOff x="1471516" y="4644370"/>
              <a:chExt cx="141820" cy="1590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516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96063" y="5391357"/>
              <a:ext cx="141820" cy="159048"/>
              <a:chOff x="1471516" y="5063749"/>
              <a:chExt cx="141820" cy="1590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516" y="5063749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10" name="그룹 1010">
              <a:extLst>
                <a:ext uri="{FF2B5EF4-FFF2-40B4-BE49-F238E27FC236}">
                  <a16:creationId xmlns:a16="http://schemas.microsoft.com/office/drawing/2014/main" id="{7ECBBDAC-D9E5-6EB6-38CD-E644871FC5BC}"/>
                </a:ext>
              </a:extLst>
            </p:cNvPr>
            <p:cNvGrpSpPr/>
            <p:nvPr/>
          </p:nvGrpSpPr>
          <p:grpSpPr>
            <a:xfrm>
              <a:off x="3796063" y="5819301"/>
              <a:ext cx="141820" cy="159048"/>
              <a:chOff x="1471516" y="5063749"/>
              <a:chExt cx="141820" cy="159048"/>
            </a:xfrm>
          </p:grpSpPr>
          <p:pic>
            <p:nvPicPr>
              <p:cNvPr id="13" name="Object 38">
                <a:extLst>
                  <a:ext uri="{FF2B5EF4-FFF2-40B4-BE49-F238E27FC236}">
                    <a16:creationId xmlns:a16="http://schemas.microsoft.com/office/drawing/2014/main" id="{7FBE35B8-C7B2-42BD-ED2F-797B82E7A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516" y="5063749"/>
                <a:ext cx="141820" cy="159048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47BEE2F-5FA0-8333-CD2B-236C813D6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63" y="458941"/>
            <a:ext cx="1241217" cy="7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07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1038225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2 </a:t>
            </a:r>
            <a:r>
              <a:rPr lang="ko-KR" altLang="en-US" sz="4400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전처리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3010028" y="6127523"/>
            <a:ext cx="3514597" cy="53047"/>
            <a:chOff x="5927119" y="4960568"/>
            <a:chExt cx="3514597" cy="530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927119" y="4960568"/>
              <a:ext cx="3514597" cy="5304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391090" y="5826360"/>
            <a:ext cx="439559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크롤링 데이터 데이터프레임으로 변환 후 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3205042" y="5891305"/>
            <a:ext cx="136427" cy="128128"/>
            <a:chOff x="6122133" y="4724350"/>
            <a:chExt cx="136427" cy="12812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2133" y="4724350"/>
              <a:ext cx="136427" cy="1281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05042" y="6297148"/>
            <a:ext cx="136427" cy="128128"/>
            <a:chOff x="6122133" y="5130193"/>
            <a:chExt cx="136427" cy="12812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2133" y="5130193"/>
              <a:ext cx="136427" cy="12812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391090" y="6233674"/>
            <a:ext cx="439559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MariaDB </a:t>
            </a:r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저장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3010028" y="6545919"/>
            <a:ext cx="3514597" cy="53047"/>
            <a:chOff x="5927119" y="5378964"/>
            <a:chExt cx="3514597" cy="5304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927119" y="5378964"/>
              <a:ext cx="3514597" cy="530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33766" y="5830444"/>
            <a:ext cx="141820" cy="159048"/>
            <a:chOff x="6150857" y="4644370"/>
            <a:chExt cx="141820" cy="1590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57" y="4644370"/>
              <a:ext cx="141820" cy="159048"/>
            </a:xfrm>
            <a:prstGeom prst="rect">
              <a:avLst/>
            </a:prstGeom>
          </p:spPr>
        </p:pic>
      </p:grpSp>
      <p:grpSp>
        <p:nvGrpSpPr>
          <p:cNvPr id="4" name="그룹 1017">
            <a:extLst>
              <a:ext uri="{FF2B5EF4-FFF2-40B4-BE49-F238E27FC236}">
                <a16:creationId xmlns:a16="http://schemas.microsoft.com/office/drawing/2014/main" id="{DE71546D-B61D-2E67-BF66-295BD3236475}"/>
              </a:ext>
            </a:extLst>
          </p:cNvPr>
          <p:cNvGrpSpPr/>
          <p:nvPr/>
        </p:nvGrpSpPr>
        <p:grpSpPr>
          <a:xfrm>
            <a:off x="3238690" y="6231764"/>
            <a:ext cx="141820" cy="159048"/>
            <a:chOff x="6150857" y="4644370"/>
            <a:chExt cx="141820" cy="159048"/>
          </a:xfrm>
        </p:grpSpPr>
        <p:pic>
          <p:nvPicPr>
            <p:cNvPr id="6" name="Object 63">
              <a:extLst>
                <a:ext uri="{FF2B5EF4-FFF2-40B4-BE49-F238E27FC236}">
                  <a16:creationId xmlns:a16="http://schemas.microsoft.com/office/drawing/2014/main" id="{E9A52B44-0119-23B5-4FFB-423C40B5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57" y="4644370"/>
              <a:ext cx="141820" cy="15904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447497-6C22-C0B3-99F1-6B5706FE4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7505"/>
            <a:ext cx="10696575" cy="376783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C07206-46E5-D049-E00C-69315A2BC4D2}"/>
              </a:ext>
            </a:extLst>
          </p:cNvPr>
          <p:cNvGrpSpPr/>
          <p:nvPr/>
        </p:nvGrpSpPr>
        <p:grpSpPr>
          <a:xfrm>
            <a:off x="3386821" y="6776182"/>
            <a:ext cx="3890424" cy="434243"/>
            <a:chOff x="3362863" y="6166582"/>
            <a:chExt cx="3890424" cy="434243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BBDEBC6B-362B-BBBF-B21F-5475CBC7D1DE}"/>
                </a:ext>
              </a:extLst>
            </p:cNvPr>
            <p:cNvGrpSpPr/>
            <p:nvPr/>
          </p:nvGrpSpPr>
          <p:grpSpPr>
            <a:xfrm>
              <a:off x="3530002" y="6166582"/>
              <a:ext cx="3531309" cy="420488"/>
              <a:chOff x="1247778" y="5838974"/>
              <a:chExt cx="3531309" cy="420488"/>
            </a:xfrm>
          </p:grpSpPr>
          <p:pic>
            <p:nvPicPr>
              <p:cNvPr id="15" name="Object 2">
                <a:extLst>
                  <a:ext uri="{FF2B5EF4-FFF2-40B4-BE49-F238E27FC236}">
                    <a16:creationId xmlns:a16="http://schemas.microsoft.com/office/drawing/2014/main" id="{F1D3EB81-33B7-0217-5683-95B62939C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7778" y="5838974"/>
                <a:ext cx="3531309" cy="420488"/>
              </a:xfrm>
              <a:prstGeom prst="rect">
                <a:avLst/>
              </a:prstGeom>
            </p:spPr>
          </p:pic>
        </p:grpSp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7D5D121D-80BD-CFD0-2E37-2DE1AA53BDF2}"/>
                </a:ext>
              </a:extLst>
            </p:cNvPr>
            <p:cNvSpPr txBox="1"/>
            <p:nvPr/>
          </p:nvSpPr>
          <p:spPr>
            <a:xfrm>
              <a:off x="3362863" y="6231493"/>
              <a:ext cx="389042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출처</a:t>
              </a:r>
              <a:r>
                <a:rPr lang="en-US" altLang="ko-KR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: ‘</a:t>
              </a:r>
              <a:r>
                <a:rPr lang="ko-KR" altLang="en-US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메뉴판</a:t>
              </a:r>
              <a:r>
                <a:rPr lang="en-US" altLang="ko-KR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‘ (MENUPAN)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4823A8-407F-DA1E-4F31-EC57383846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87" y="879278"/>
            <a:ext cx="1241217" cy="792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18A7FD-1FA8-1379-751B-0EC9B4D93A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6214">
            <a:off x="10961270" y="388518"/>
            <a:ext cx="1854410" cy="17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9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6273202" y="4543874"/>
            <a:ext cx="3531309" cy="420488"/>
            <a:chOff x="5927119" y="5838974"/>
            <a:chExt cx="3531309" cy="4204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7119" y="5838974"/>
              <a:ext cx="3531309" cy="4204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01830" y="3665468"/>
            <a:ext cx="3866057" cy="53047"/>
            <a:chOff x="5927119" y="4960568"/>
            <a:chExt cx="3514597" cy="530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927119" y="4960568"/>
              <a:ext cx="3514597" cy="5304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149091" y="3095625"/>
            <a:ext cx="43955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네이버 지도 길찾기 </a:t>
            </a:r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: </a:t>
            </a:r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실시간 추천 데이터 </a:t>
            </a:r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(Selenium)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06063" y="4589473"/>
            <a:ext cx="38904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출처</a:t>
            </a:r>
            <a:r>
              <a:rPr lang="en-US" altLang="ko-KR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: </a:t>
            </a:r>
            <a:r>
              <a:rPr lang="ko-KR" altLang="en-US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네이버 지도 길찾기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5985791" y="3835093"/>
            <a:ext cx="136427" cy="128128"/>
            <a:chOff x="6122133" y="5130193"/>
            <a:chExt cx="136427" cy="12812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2133" y="5130193"/>
              <a:ext cx="136427" cy="12812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149091" y="3778197"/>
            <a:ext cx="439559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실시간 추천 거리</a:t>
            </a:r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소요시간</a:t>
            </a:r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주유비</a:t>
            </a:r>
            <a:r>
              <a:rPr lang="en-US" altLang="ko-KR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택시비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5901830" y="4083864"/>
            <a:ext cx="3866057" cy="53047"/>
            <a:chOff x="5927119" y="5378964"/>
            <a:chExt cx="3514597" cy="5304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927119" y="5378964"/>
              <a:ext cx="3514597" cy="530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85791" y="4253488"/>
            <a:ext cx="136427" cy="128128"/>
            <a:chOff x="6122133" y="5548588"/>
            <a:chExt cx="136427" cy="1281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2133" y="5548588"/>
              <a:ext cx="136427" cy="12812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149091" y="4196593"/>
            <a:ext cx="439559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59575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웹과의 연동을 통해 실시간 최적 거리 추천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2C4C46-BED4-F2E9-80FD-AEC67E43B0ED}"/>
              </a:ext>
            </a:extLst>
          </p:cNvPr>
          <p:cNvGrpSpPr/>
          <p:nvPr/>
        </p:nvGrpSpPr>
        <p:grpSpPr>
          <a:xfrm>
            <a:off x="5985791" y="3248025"/>
            <a:ext cx="170544" cy="208108"/>
            <a:chOff x="5862840" y="3349270"/>
            <a:chExt cx="170544" cy="20810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62840" y="3429250"/>
              <a:ext cx="136427" cy="128128"/>
              <a:chOff x="6122133" y="4724350"/>
              <a:chExt cx="136427" cy="12812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891564" y="3349270"/>
              <a:ext cx="141820" cy="159048"/>
              <a:chOff x="6150857" y="4644370"/>
              <a:chExt cx="141820" cy="1590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725984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수집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3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C4F9D-0B73-7761-9B5B-B1CA9AB79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687" y="1881738"/>
            <a:ext cx="4305934" cy="4457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1017">
            <a:extLst>
              <a:ext uri="{FF2B5EF4-FFF2-40B4-BE49-F238E27FC236}">
                <a16:creationId xmlns:a16="http://schemas.microsoft.com/office/drawing/2014/main" id="{C9145359-33AC-8AE5-96A0-09AF8950D559}"/>
              </a:ext>
            </a:extLst>
          </p:cNvPr>
          <p:cNvGrpSpPr/>
          <p:nvPr/>
        </p:nvGrpSpPr>
        <p:grpSpPr>
          <a:xfrm>
            <a:off x="6014515" y="3783169"/>
            <a:ext cx="141820" cy="159048"/>
            <a:chOff x="6150857" y="4644370"/>
            <a:chExt cx="141820" cy="159048"/>
          </a:xfrm>
        </p:grpSpPr>
        <p:pic>
          <p:nvPicPr>
            <p:cNvPr id="8" name="Object 63">
              <a:extLst>
                <a:ext uri="{FF2B5EF4-FFF2-40B4-BE49-F238E27FC236}">
                  <a16:creationId xmlns:a16="http://schemas.microsoft.com/office/drawing/2014/main" id="{BAD50F48-F2BE-A139-D0C0-271DD711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0857" y="4644370"/>
              <a:ext cx="141820" cy="159048"/>
            </a:xfrm>
            <a:prstGeom prst="rect">
              <a:avLst/>
            </a:prstGeom>
          </p:spPr>
        </p:pic>
      </p:grpSp>
      <p:grpSp>
        <p:nvGrpSpPr>
          <p:cNvPr id="9" name="그룹 1017">
            <a:extLst>
              <a:ext uri="{FF2B5EF4-FFF2-40B4-BE49-F238E27FC236}">
                <a16:creationId xmlns:a16="http://schemas.microsoft.com/office/drawing/2014/main" id="{873C5AFD-C496-4169-F4F7-23AA645D2EBD}"/>
              </a:ext>
            </a:extLst>
          </p:cNvPr>
          <p:cNvGrpSpPr/>
          <p:nvPr/>
        </p:nvGrpSpPr>
        <p:grpSpPr>
          <a:xfrm>
            <a:off x="6014515" y="4193257"/>
            <a:ext cx="141820" cy="159048"/>
            <a:chOff x="6150857" y="4644370"/>
            <a:chExt cx="141820" cy="159048"/>
          </a:xfrm>
        </p:grpSpPr>
        <p:pic>
          <p:nvPicPr>
            <p:cNvPr id="10" name="Object 63">
              <a:extLst>
                <a:ext uri="{FF2B5EF4-FFF2-40B4-BE49-F238E27FC236}">
                  <a16:creationId xmlns:a16="http://schemas.microsoft.com/office/drawing/2014/main" id="{B841EA27-9108-0DE2-82C8-024E565F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0857" y="4644370"/>
              <a:ext cx="141820" cy="15904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588FE6-6733-57FF-1CD0-C41C159828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087" y="1266825"/>
            <a:ext cx="1241217" cy="792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5728D6-0391-B977-B560-25465AC73A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6214">
            <a:off x="8685406" y="321412"/>
            <a:ext cx="1854410" cy="17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88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">
            <a:extLst>
              <a:ext uri="{FF2B5EF4-FFF2-40B4-BE49-F238E27FC236}">
                <a16:creationId xmlns:a16="http://schemas.microsoft.com/office/drawing/2014/main" id="{4FC76EFB-8AFD-2305-E63F-B2278C3C151E}"/>
              </a:ext>
            </a:extLst>
          </p:cNvPr>
          <p:cNvSpPr txBox="1"/>
          <p:nvPr/>
        </p:nvSpPr>
        <p:spPr>
          <a:xfrm>
            <a:off x="3311432" y="1259384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</a:t>
            </a:r>
            <a:r>
              <a:rPr lang="en-US" altLang="ko-KR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3 </a:t>
            </a:r>
            <a:r>
              <a:rPr lang="ko-KR" altLang="en-US" sz="4400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전처리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21001-1675-6D7B-AC2D-17015120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1" y="2144854"/>
            <a:ext cx="8291153" cy="298076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24E045-62B5-3738-F0D6-7E35EE5C4AA9}"/>
              </a:ext>
            </a:extLst>
          </p:cNvPr>
          <p:cNvGrpSpPr/>
          <p:nvPr/>
        </p:nvGrpSpPr>
        <p:grpSpPr>
          <a:xfrm>
            <a:off x="3010028" y="5356714"/>
            <a:ext cx="4776659" cy="776646"/>
            <a:chOff x="3671825" y="5198173"/>
            <a:chExt cx="4776659" cy="776646"/>
          </a:xfrm>
        </p:grpSpPr>
        <p:grpSp>
          <p:nvGrpSpPr>
            <p:cNvPr id="14" name="그룹 1012">
              <a:extLst>
                <a:ext uri="{FF2B5EF4-FFF2-40B4-BE49-F238E27FC236}">
                  <a16:creationId xmlns:a16="http://schemas.microsoft.com/office/drawing/2014/main" id="{EEBC05DD-51EA-54DB-7C54-2786C5A69516}"/>
                </a:ext>
              </a:extLst>
            </p:cNvPr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32" name="Object 44">
                <a:extLst>
                  <a:ext uri="{FF2B5EF4-FFF2-40B4-BE49-F238E27FC236}">
                    <a16:creationId xmlns:a16="http://schemas.microsoft.com/office/drawing/2014/main" id="{9ADE442F-EDE6-5341-FE7F-1E0504406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2797EBF1-E002-4031-F6BC-30B718530F24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네이버 지도 길찾기 동적 크롤링 후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6" name="그룹 1013">
              <a:extLst>
                <a:ext uri="{FF2B5EF4-FFF2-40B4-BE49-F238E27FC236}">
                  <a16:creationId xmlns:a16="http://schemas.microsoft.com/office/drawing/2014/main" id="{2EF1BBC7-597D-755E-67CA-5B82281770D2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31" name="Object 49">
                <a:extLst>
                  <a:ext uri="{FF2B5EF4-FFF2-40B4-BE49-F238E27FC236}">
                    <a16:creationId xmlns:a16="http://schemas.microsoft.com/office/drawing/2014/main" id="{511F50E2-064F-E642-3C7B-EB805A5C8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7" name="그룹 1014">
              <a:extLst>
                <a:ext uri="{FF2B5EF4-FFF2-40B4-BE49-F238E27FC236}">
                  <a16:creationId xmlns:a16="http://schemas.microsoft.com/office/drawing/2014/main" id="{17311224-86EC-133F-CDDB-042ACC7B8A7C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30" name="Object 52">
                <a:extLst>
                  <a:ext uri="{FF2B5EF4-FFF2-40B4-BE49-F238E27FC236}">
                    <a16:creationId xmlns:a16="http://schemas.microsoft.com/office/drawing/2014/main" id="{DAFF5ECE-B5C5-0E94-3E44-92E918581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18" name="Object 55">
              <a:extLst>
                <a:ext uri="{FF2B5EF4-FFF2-40B4-BE49-F238E27FC236}">
                  <a16:creationId xmlns:a16="http://schemas.microsoft.com/office/drawing/2014/main" id="{E5E1517E-8044-9FB1-58CB-D5DA681E3BE7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‘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실시간 추천</a:t>
              </a:r>
              <a:r>
                <a:rPr lang="en-US" altLang="ko-KR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‘ </a:t>
              </a:r>
              <a:r>
                <a:rPr lang="ko-KR" altLang="en-US" kern="0" spc="-100" dirty="0">
                  <a:solidFill>
                    <a:srgbClr val="595757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데이터 추출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9" name="그룹 1015">
              <a:extLst>
                <a:ext uri="{FF2B5EF4-FFF2-40B4-BE49-F238E27FC236}">
                  <a16:creationId xmlns:a16="http://schemas.microsoft.com/office/drawing/2014/main" id="{691DA5B4-2734-FCE0-97BE-4AC21E709B99}"/>
                </a:ext>
              </a:extLst>
            </p:cNvPr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29" name="Object 56">
                <a:extLst>
                  <a:ext uri="{FF2B5EF4-FFF2-40B4-BE49-F238E27FC236}">
                    <a16:creationId xmlns:a16="http://schemas.microsoft.com/office/drawing/2014/main" id="{2DDECE4E-63F6-B0B3-8AB5-81FAEDC0D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22" name="그룹 1017">
              <a:extLst>
                <a:ext uri="{FF2B5EF4-FFF2-40B4-BE49-F238E27FC236}">
                  <a16:creationId xmlns:a16="http://schemas.microsoft.com/office/drawing/2014/main" id="{6DE7FF3C-56CD-FF15-656F-7EB1DC1EA4FF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27" name="Object 63">
                <a:extLst>
                  <a:ext uri="{FF2B5EF4-FFF2-40B4-BE49-F238E27FC236}">
                    <a16:creationId xmlns:a16="http://schemas.microsoft.com/office/drawing/2014/main" id="{CC497689-F72E-CC80-056D-920A75869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23" name="그룹 1017">
              <a:extLst>
                <a:ext uri="{FF2B5EF4-FFF2-40B4-BE49-F238E27FC236}">
                  <a16:creationId xmlns:a16="http://schemas.microsoft.com/office/drawing/2014/main" id="{A9B8AFB0-11E7-977C-CE97-3C0E3BE3218C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26" name="Object 63">
                <a:extLst>
                  <a:ext uri="{FF2B5EF4-FFF2-40B4-BE49-F238E27FC236}">
                    <a16:creationId xmlns:a16="http://schemas.microsoft.com/office/drawing/2014/main" id="{ABBDF35B-D30C-F12C-900B-2B51D13C1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BCAEB89-E596-C271-8B28-B104C14FB1E7}"/>
              </a:ext>
            </a:extLst>
          </p:cNvPr>
          <p:cNvGrpSpPr/>
          <p:nvPr/>
        </p:nvGrpSpPr>
        <p:grpSpPr>
          <a:xfrm>
            <a:off x="3439063" y="6296025"/>
            <a:ext cx="3890424" cy="420488"/>
            <a:chOff x="6106063" y="4543874"/>
            <a:chExt cx="3890424" cy="420488"/>
          </a:xfrm>
        </p:grpSpPr>
        <p:grpSp>
          <p:nvGrpSpPr>
            <p:cNvPr id="33" name="그룹 1011">
              <a:extLst>
                <a:ext uri="{FF2B5EF4-FFF2-40B4-BE49-F238E27FC236}">
                  <a16:creationId xmlns:a16="http://schemas.microsoft.com/office/drawing/2014/main" id="{E225B7B8-4182-E702-5155-4769269ADCBC}"/>
                </a:ext>
              </a:extLst>
            </p:cNvPr>
            <p:cNvGrpSpPr/>
            <p:nvPr/>
          </p:nvGrpSpPr>
          <p:grpSpPr>
            <a:xfrm>
              <a:off x="6273202" y="4543874"/>
              <a:ext cx="3531309" cy="420488"/>
              <a:chOff x="5927119" y="5838974"/>
              <a:chExt cx="3531309" cy="420488"/>
            </a:xfrm>
          </p:grpSpPr>
          <p:pic>
            <p:nvPicPr>
              <p:cNvPr id="34" name="Object 41">
                <a:extLst>
                  <a:ext uri="{FF2B5EF4-FFF2-40B4-BE49-F238E27FC236}">
                    <a16:creationId xmlns:a16="http://schemas.microsoft.com/office/drawing/2014/main" id="{777E78C5-6E84-3409-7BDD-C833808D3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27119" y="5838974"/>
                <a:ext cx="3531309" cy="420488"/>
              </a:xfrm>
              <a:prstGeom prst="rect">
                <a:avLst/>
              </a:prstGeom>
            </p:spPr>
          </p:pic>
        </p:grpSp>
        <p:sp>
          <p:nvSpPr>
            <p:cNvPr id="35" name="Object 48">
              <a:extLst>
                <a:ext uri="{FF2B5EF4-FFF2-40B4-BE49-F238E27FC236}">
                  <a16:creationId xmlns:a16="http://schemas.microsoft.com/office/drawing/2014/main" id="{851F0CA9-EC28-2F22-4678-38AEE7A96669}"/>
                </a:ext>
              </a:extLst>
            </p:cNvPr>
            <p:cNvSpPr txBox="1"/>
            <p:nvPr/>
          </p:nvSpPr>
          <p:spPr>
            <a:xfrm>
              <a:off x="6106063" y="4589473"/>
              <a:ext cx="389042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kern="0" spc="-1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출처</a:t>
              </a:r>
              <a:r>
                <a:rPr lang="en-US" altLang="ko-KR" kern="0" spc="-1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: </a:t>
              </a:r>
              <a:r>
                <a:rPr lang="ko-KR" altLang="en-US" kern="0" spc="-1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" pitchFamily="34" charset="0"/>
                </a:rPr>
                <a:t>네이버 지도 길찾기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4887079-19BD-30E8-EF02-57C6FDB22C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6214">
            <a:off x="598071" y="291322"/>
            <a:ext cx="1854410" cy="17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6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619" y="3004542"/>
            <a:ext cx="2213468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400" kern="0" spc="-12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4223" y="3496984"/>
            <a:ext cx="43209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kern="0" spc="-2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서비스 주요 기능</a:t>
            </a:r>
            <a:endParaRPr lang="en-US" altLang="ko-KR" sz="3000" kern="0" spc="-2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34438" y="3747460"/>
            <a:ext cx="3214049" cy="53047"/>
            <a:chOff x="2852351" y="3834384"/>
            <a:chExt cx="4266667" cy="53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852351" y="3834384"/>
              <a:ext cx="4266667" cy="530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33887" y="3400425"/>
            <a:ext cx="17170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4D4A45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Enjoy your life</a:t>
            </a:r>
            <a:endParaRPr lang="en-US" sz="100" dirty="0">
              <a:latin typeface="Windsong" panose="00000400000000000000" pitchFamily="2" charset="0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216A80-04AA-8BC3-C78A-AFFC53F640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6214">
            <a:off x="-1840330" y="1327102"/>
            <a:ext cx="1854410" cy="17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60695" y="2181225"/>
            <a:ext cx="4575185" cy="3431389"/>
            <a:chOff x="556695" y="4413609"/>
            <a:chExt cx="4575185" cy="34313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695" y="4413609"/>
              <a:ext cx="4575185" cy="34313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11589" y="1229662"/>
            <a:ext cx="3442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출발지 입력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3498" y="1700814"/>
            <a:ext cx="31695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유저가 출발지 입력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075549" y="1114425"/>
            <a:ext cx="4545476" cy="53047"/>
            <a:chOff x="556695" y="2193266"/>
            <a:chExt cx="4545476" cy="53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311432" y="280559"/>
            <a:ext cx="410945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서비스 기능 소개</a:t>
            </a:r>
            <a:endParaRPr lang="en-US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A65F3616-1C13-6525-F1EC-8180ED93871F}"/>
              </a:ext>
            </a:extLst>
          </p:cNvPr>
          <p:cNvGrpSpPr/>
          <p:nvPr/>
        </p:nvGrpSpPr>
        <p:grpSpPr>
          <a:xfrm rot="16200000">
            <a:off x="4199885" y="6866983"/>
            <a:ext cx="2332549" cy="183135"/>
            <a:chOff x="556695" y="2193266"/>
            <a:chExt cx="4545476" cy="53047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82184036-E153-CFB7-3290-A2C38B8A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29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3" y="753493"/>
            <a:ext cx="4636299" cy="6181814"/>
            <a:chOff x="61962" y="753493"/>
            <a:chExt cx="4636299" cy="6181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62" y="753493"/>
              <a:ext cx="4636299" cy="61818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9671" y="1390096"/>
            <a:ext cx="3265948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9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Contents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8345" y="2333625"/>
            <a:ext cx="108505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01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0945" y="2380876"/>
            <a:ext cx="282160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주제 선정 배경</a:t>
            </a:r>
            <a:endParaRPr lang="en-US" sz="3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88345" y="2780523"/>
            <a:ext cx="3514204" cy="53047"/>
            <a:chOff x="5888345" y="3038072"/>
            <a:chExt cx="3514204" cy="53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88345" y="3038072"/>
              <a:ext cx="3514204" cy="530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85460" y="2870340"/>
            <a:ext cx="43282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서비스의 필요성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8345" y="3490564"/>
            <a:ext cx="108505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02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0945" y="3514863"/>
            <a:ext cx="282160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서비스 제작 과정</a:t>
            </a:r>
            <a:endParaRPr lang="en-US" sz="3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888345" y="3914510"/>
            <a:ext cx="3514204" cy="53047"/>
            <a:chOff x="5888345" y="3900571"/>
            <a:chExt cx="3514204" cy="53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88345" y="3900571"/>
              <a:ext cx="3514204" cy="530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85460" y="4057374"/>
            <a:ext cx="43282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정의서</a:t>
            </a:r>
            <a:r>
              <a:rPr lang="en-US" altLang="ko-KR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팀원</a:t>
            </a:r>
            <a:r>
              <a:rPr lang="en-US" altLang="ko-KR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서비스 언어</a:t>
            </a:r>
            <a:r>
              <a:rPr lang="en-US" altLang="ko-KR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데이터 수집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8345" y="4796006"/>
            <a:ext cx="108505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03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80945" y="4821452"/>
            <a:ext cx="282160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서비스 주요 기능 </a:t>
            </a:r>
            <a:endParaRPr lang="en-US" sz="3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888345" y="5221099"/>
            <a:ext cx="3514204" cy="53047"/>
            <a:chOff x="5888345" y="4816118"/>
            <a:chExt cx="3514204" cy="530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88345" y="4816118"/>
              <a:ext cx="3514204" cy="5304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085460" y="5363963"/>
            <a:ext cx="43282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기능 및 </a:t>
            </a:r>
            <a:r>
              <a:rPr lang="en-US" altLang="ko-KR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HTML </a:t>
            </a:r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목업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8345" y="6043390"/>
            <a:ext cx="108505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04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80945" y="6069982"/>
            <a:ext cx="282160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시연</a:t>
            </a:r>
            <a:endParaRPr lang="en-US" sz="3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888345" y="6469629"/>
            <a:ext cx="3514204" cy="53047"/>
            <a:chOff x="5888345" y="5731664"/>
            <a:chExt cx="3514204" cy="530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88345" y="5731664"/>
              <a:ext cx="3514204" cy="5304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085460" y="6612493"/>
            <a:ext cx="43282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서비스</a:t>
            </a:r>
            <a:r>
              <a:rPr 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</a:t>
            </a:r>
            <a:r>
              <a:rPr lang="ko-KR" altLang="en-US" sz="1400" kern="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체험 시간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948487" y="3490428"/>
            <a:ext cx="3442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경유지 입력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4963" y="3988452"/>
            <a:ext cx="31695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경유지 </a:t>
            </a:r>
            <a:r>
              <a:rPr lang="en-US" altLang="ko-KR" sz="1600" kern="0" spc="-1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3 </a:t>
            </a:r>
            <a:r>
              <a:rPr lang="ko-KR" altLang="en-US" sz="1600" kern="0" spc="-1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곳 입력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A65F3616-1C13-6525-F1EC-8180ED93871F}"/>
              </a:ext>
            </a:extLst>
          </p:cNvPr>
          <p:cNvGrpSpPr/>
          <p:nvPr/>
        </p:nvGrpSpPr>
        <p:grpSpPr>
          <a:xfrm rot="16200000">
            <a:off x="4305910" y="6820608"/>
            <a:ext cx="2120499" cy="183135"/>
            <a:chOff x="556695" y="2193266"/>
            <a:chExt cx="4545476" cy="53047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82184036-E153-CFB7-3290-A2C38B8A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A31C9055-A2D6-7211-2DFA-C276A07E3599}"/>
              </a:ext>
            </a:extLst>
          </p:cNvPr>
          <p:cNvGrpSpPr/>
          <p:nvPr/>
        </p:nvGrpSpPr>
        <p:grpSpPr>
          <a:xfrm rot="16200000">
            <a:off x="4303939" y="666284"/>
            <a:ext cx="2120499" cy="183135"/>
            <a:chOff x="556695" y="2193266"/>
            <a:chExt cx="4545476" cy="53047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94D7E269-4198-83F4-A096-9BA5F299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127519B-9517-4E53-09FE-E7279E4F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947375"/>
            <a:ext cx="4921503" cy="28639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2D86B3-7A18-E840-65E5-95437B99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43" y="3844234"/>
            <a:ext cx="4769095" cy="30926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BD67AE-3FEE-5997-3275-41E54C76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466" y="2044314"/>
            <a:ext cx="3048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30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76C3040-EBC5-3626-9116-365215CB0F04}"/>
              </a:ext>
            </a:extLst>
          </p:cNvPr>
          <p:cNvGrpSpPr/>
          <p:nvPr/>
        </p:nvGrpSpPr>
        <p:grpSpPr>
          <a:xfrm rot="16200000">
            <a:off x="4303939" y="863907"/>
            <a:ext cx="2120499" cy="183135"/>
            <a:chOff x="556695" y="2193266"/>
            <a:chExt cx="4545476" cy="53047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E79487EB-829B-1626-6564-2CBA6938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92023AC1-EAE4-3793-7DAA-E98508903807}"/>
              </a:ext>
            </a:extLst>
          </p:cNvPr>
          <p:cNvSpPr txBox="1"/>
          <p:nvPr/>
        </p:nvSpPr>
        <p:spPr>
          <a:xfrm>
            <a:off x="6934957" y="3519815"/>
            <a:ext cx="3442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도착지 입력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7943826-32AC-723A-3CC0-DFF8B1BC1119}"/>
              </a:ext>
            </a:extLst>
          </p:cNvPr>
          <p:cNvSpPr txBox="1"/>
          <p:nvPr/>
        </p:nvSpPr>
        <p:spPr>
          <a:xfrm>
            <a:off x="7071433" y="4017839"/>
            <a:ext cx="31695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유저가 도착지 입력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36DBA0C0-F182-3337-B4C9-3E1E4626CB3D}"/>
              </a:ext>
            </a:extLst>
          </p:cNvPr>
          <p:cNvGrpSpPr/>
          <p:nvPr/>
        </p:nvGrpSpPr>
        <p:grpSpPr>
          <a:xfrm rot="16200000">
            <a:off x="4303939" y="6411033"/>
            <a:ext cx="2120499" cy="183135"/>
            <a:chOff x="556695" y="2193266"/>
            <a:chExt cx="4545476" cy="53047"/>
          </a:xfrm>
        </p:grpSpPr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243210BE-169B-8976-7043-875CEA2B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EA4D8-692B-B3CE-C069-020CC9F0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963732"/>
            <a:ext cx="5571725" cy="36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9161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AC73D058-D305-C489-A6A9-B9F0136F9D96}"/>
              </a:ext>
            </a:extLst>
          </p:cNvPr>
          <p:cNvGrpSpPr/>
          <p:nvPr/>
        </p:nvGrpSpPr>
        <p:grpSpPr>
          <a:xfrm rot="16200000">
            <a:off x="4303939" y="482907"/>
            <a:ext cx="2120499" cy="183135"/>
            <a:chOff x="556695" y="2193266"/>
            <a:chExt cx="4545476" cy="53047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005B5B5F-407D-B72B-70BA-D496BE0B5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56695" y="2193266"/>
              <a:ext cx="4545476" cy="5304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DEC5B1-AE27-A699-493B-2648876C6093}"/>
              </a:ext>
            </a:extLst>
          </p:cNvPr>
          <p:cNvGrpSpPr/>
          <p:nvPr/>
        </p:nvGrpSpPr>
        <p:grpSpPr>
          <a:xfrm>
            <a:off x="3734491" y="1611026"/>
            <a:ext cx="3442530" cy="4134516"/>
            <a:chOff x="3658357" y="1876425"/>
            <a:chExt cx="3442530" cy="4134516"/>
          </a:xfrm>
        </p:grpSpPr>
        <p:grpSp>
          <p:nvGrpSpPr>
            <p:cNvPr id="13" name="그룹 1002">
              <a:extLst>
                <a:ext uri="{FF2B5EF4-FFF2-40B4-BE49-F238E27FC236}">
                  <a16:creationId xmlns:a16="http://schemas.microsoft.com/office/drawing/2014/main" id="{4F41B875-FE0E-0A08-1C7F-764E91AFAD88}"/>
                </a:ext>
              </a:extLst>
            </p:cNvPr>
            <p:cNvGrpSpPr/>
            <p:nvPr/>
          </p:nvGrpSpPr>
          <p:grpSpPr>
            <a:xfrm>
              <a:off x="3847641" y="1876425"/>
              <a:ext cx="3100846" cy="4134516"/>
              <a:chOff x="7749668" y="1846822"/>
              <a:chExt cx="3100846" cy="4134516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id="{A0011E3C-9A3C-F6D4-A596-F9799C3F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49668" y="1846822"/>
                <a:ext cx="3100846" cy="4134516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EFA463-CBC1-FF39-5696-F3CC9AF3FECC}"/>
                </a:ext>
              </a:extLst>
            </p:cNvPr>
            <p:cNvSpPr/>
            <p:nvPr/>
          </p:nvSpPr>
          <p:spPr>
            <a:xfrm>
              <a:off x="3829199" y="1876425"/>
              <a:ext cx="3100846" cy="4114800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7C232F-D083-27AB-013A-191BC0085766}"/>
                </a:ext>
              </a:extLst>
            </p:cNvPr>
            <p:cNvGrpSpPr/>
            <p:nvPr/>
          </p:nvGrpSpPr>
          <p:grpSpPr>
            <a:xfrm>
              <a:off x="3658357" y="3460424"/>
              <a:ext cx="3442530" cy="946803"/>
              <a:chOff x="3595687" y="2409825"/>
              <a:chExt cx="3442530" cy="946803"/>
            </a:xfrm>
          </p:grpSpPr>
          <p:sp>
            <p:nvSpPr>
              <p:cNvPr id="19" name="Object 10">
                <a:extLst>
                  <a:ext uri="{FF2B5EF4-FFF2-40B4-BE49-F238E27FC236}">
                    <a16:creationId xmlns:a16="http://schemas.microsoft.com/office/drawing/2014/main" id="{49034B05-40A5-F8B3-762D-3CB7402D6459}"/>
                  </a:ext>
                </a:extLst>
              </p:cNvPr>
              <p:cNvSpPr txBox="1"/>
              <p:nvPr/>
            </p:nvSpPr>
            <p:spPr>
              <a:xfrm>
                <a:off x="3595687" y="2894963"/>
                <a:ext cx="344253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dirty="0">
                    <a:solidFill>
                      <a:schemeClr val="bg1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  <a:cs typeface="Noto Serif CJK KR Light" pitchFamily="34" charset="0"/>
                  </a:rPr>
                  <a:t>최적의 경로 추천</a:t>
                </a:r>
                <a:endParaRPr lang="en-US" sz="32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7" name="Object 15">
                <a:extLst>
                  <a:ext uri="{FF2B5EF4-FFF2-40B4-BE49-F238E27FC236}">
                    <a16:creationId xmlns:a16="http://schemas.microsoft.com/office/drawing/2014/main" id="{EF74E9CE-B890-45A4-239C-4A11FA76C229}"/>
                  </a:ext>
                </a:extLst>
              </p:cNvPr>
              <p:cNvSpPr txBox="1"/>
              <p:nvPr/>
            </p:nvSpPr>
            <p:spPr>
              <a:xfrm>
                <a:off x="4456700" y="2409825"/>
                <a:ext cx="1776321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kern="0" spc="-100" dirty="0">
                    <a:solidFill>
                      <a:schemeClr val="bg1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  <a:cs typeface="Noto Serif CJK KR Light" pitchFamily="34" charset="0"/>
                  </a:rPr>
                  <a:t>제주도 내</a:t>
                </a:r>
                <a:r>
                  <a:rPr lang="en-US" sz="3200" kern="0" spc="-100" dirty="0">
                    <a:solidFill>
                      <a:schemeClr val="bg1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  <a:cs typeface="Noto Serif CJK KR Light" pitchFamily="34" charset="0"/>
                  </a:rPr>
                  <a:t> </a:t>
                </a:r>
                <a:endParaRPr lang="en-US" sz="44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7190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6AADA3-99A1-4053-2560-185408F9F85A}"/>
              </a:ext>
            </a:extLst>
          </p:cNvPr>
          <p:cNvGrpSpPr/>
          <p:nvPr/>
        </p:nvGrpSpPr>
        <p:grpSpPr>
          <a:xfrm>
            <a:off x="-1423841" y="768429"/>
            <a:ext cx="5705328" cy="1107996"/>
            <a:chOff x="-1500041" y="158829"/>
            <a:chExt cx="5705328" cy="1107996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ADA0D27-88D1-CDA4-4308-AF3896DE10D7}"/>
                </a:ext>
              </a:extLst>
            </p:cNvPr>
            <p:cNvSpPr txBox="1"/>
            <p:nvPr/>
          </p:nvSpPr>
          <p:spPr>
            <a:xfrm>
              <a:off x="-1500041" y="158829"/>
              <a:ext cx="5705328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HTML</a:t>
              </a:r>
              <a:endParaRPr lang="en-US" sz="1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586CABF2-6622-0CA1-009B-DFEB0A452464}"/>
                </a:ext>
              </a:extLst>
            </p:cNvPr>
            <p:cNvSpPr txBox="1"/>
            <p:nvPr/>
          </p:nvSpPr>
          <p:spPr>
            <a:xfrm>
              <a:off x="2224087" y="657225"/>
              <a:ext cx="174622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HTML </a:t>
              </a:r>
              <a:r>
                <a:rPr lang="ko-KR" altLang="en-US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목업</a:t>
              </a:r>
              <a:endParaRPr lang="en-US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7462E-54E9-788D-4D28-56C8DAE2B6D8}"/>
              </a:ext>
            </a:extLst>
          </p:cNvPr>
          <p:cNvSpPr/>
          <p:nvPr/>
        </p:nvSpPr>
        <p:spPr>
          <a:xfrm>
            <a:off x="0" y="1647825"/>
            <a:ext cx="10696575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B7281-D209-8044-9FC1-0ECAED91B77D}"/>
              </a:ext>
            </a:extLst>
          </p:cNvPr>
          <p:cNvSpPr/>
          <p:nvPr/>
        </p:nvSpPr>
        <p:spPr>
          <a:xfrm>
            <a:off x="166687" y="1888093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822CCC-6C14-7848-0929-715042EBEC4C}"/>
              </a:ext>
            </a:extLst>
          </p:cNvPr>
          <p:cNvGrpSpPr/>
          <p:nvPr/>
        </p:nvGrpSpPr>
        <p:grpSpPr>
          <a:xfrm>
            <a:off x="576047" y="6143625"/>
            <a:ext cx="4776659" cy="776646"/>
            <a:chOff x="3671825" y="5198173"/>
            <a:chExt cx="4776659" cy="776646"/>
          </a:xfrm>
        </p:grpSpPr>
        <p:grpSp>
          <p:nvGrpSpPr>
            <p:cNvPr id="8" name="그룹 1012">
              <a:extLst>
                <a:ext uri="{FF2B5EF4-FFF2-40B4-BE49-F238E27FC236}">
                  <a16:creationId xmlns:a16="http://schemas.microsoft.com/office/drawing/2014/main" id="{9702FD23-30A8-CA0B-2C72-F79984AE2F5D}"/>
                </a:ext>
              </a:extLst>
            </p:cNvPr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21" name="Object 44">
                <a:extLst>
                  <a:ext uri="{FF2B5EF4-FFF2-40B4-BE49-F238E27FC236}">
                    <a16:creationId xmlns:a16="http://schemas.microsoft.com/office/drawing/2014/main" id="{FE3B4568-1372-BB3C-34E6-1836C768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9" name="Object 47">
              <a:extLst>
                <a:ext uri="{FF2B5EF4-FFF2-40B4-BE49-F238E27FC236}">
                  <a16:creationId xmlns:a16="http://schemas.microsoft.com/office/drawing/2014/main" id="{AF6650C7-9EAA-5587-E009-F9F30BF65FF0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메인 홈페이지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" name="그룹 1013">
              <a:extLst>
                <a:ext uri="{FF2B5EF4-FFF2-40B4-BE49-F238E27FC236}">
                  <a16:creationId xmlns:a16="http://schemas.microsoft.com/office/drawing/2014/main" id="{E67A41DC-60D5-D073-F0BA-A214F12A4807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20" name="Object 49">
                <a:extLst>
                  <a:ext uri="{FF2B5EF4-FFF2-40B4-BE49-F238E27FC236}">
                    <a16:creationId xmlns:a16="http://schemas.microsoft.com/office/drawing/2014/main" id="{046412FF-18F8-0F6F-1435-D582568CA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1" name="그룹 1014">
              <a:extLst>
                <a:ext uri="{FF2B5EF4-FFF2-40B4-BE49-F238E27FC236}">
                  <a16:creationId xmlns:a16="http://schemas.microsoft.com/office/drawing/2014/main" id="{3F71432C-2A26-1940-56A1-61AAFF74E2C1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19" name="Object 52">
                <a:extLst>
                  <a:ext uri="{FF2B5EF4-FFF2-40B4-BE49-F238E27FC236}">
                    <a16:creationId xmlns:a16="http://schemas.microsoft.com/office/drawing/2014/main" id="{D2063705-3068-308C-71CB-774AE9FA0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12" name="Object 55">
              <a:extLst>
                <a:ext uri="{FF2B5EF4-FFF2-40B4-BE49-F238E27FC236}">
                  <a16:creationId xmlns:a16="http://schemas.microsoft.com/office/drawing/2014/main" id="{5A14F5F4-3394-A757-41F7-C188D22BF99C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[</a:t>
              </a:r>
              <a:r>
                <a:rPr lang="ko-KR" altLang="en-US" kern="0" spc="-100" dirty="0" err="1">
                  <a:latin typeface="태나다체 " panose="02000000000000000000" pitchFamily="2" charset="-127"/>
                  <a:ea typeface="태나다체 " panose="02000000000000000000" pitchFamily="2" charset="-127"/>
                </a:rPr>
                <a:t>혼저옵서예</a:t>
              </a:r>
              <a:r>
                <a:rPr lang="en-US" altLang="ko-KR" kern="0" spc="-1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] </a:t>
              </a:r>
              <a:r>
                <a:rPr lang="ko-KR" altLang="en-US" kern="0" spc="-1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버튼 클릭 시 화면 이동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3" name="그룹 1015">
              <a:extLst>
                <a:ext uri="{FF2B5EF4-FFF2-40B4-BE49-F238E27FC236}">
                  <a16:creationId xmlns:a16="http://schemas.microsoft.com/office/drawing/2014/main" id="{D1B495AC-C70B-34CE-C1A4-00A93C688DEA}"/>
                </a:ext>
              </a:extLst>
            </p:cNvPr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18" name="Object 56">
                <a:extLst>
                  <a:ext uri="{FF2B5EF4-FFF2-40B4-BE49-F238E27FC236}">
                    <a16:creationId xmlns:a16="http://schemas.microsoft.com/office/drawing/2014/main" id="{CCDD2F2B-5B53-3524-B7A1-E03D589DB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14" name="그룹 1017">
              <a:extLst>
                <a:ext uri="{FF2B5EF4-FFF2-40B4-BE49-F238E27FC236}">
                  <a16:creationId xmlns:a16="http://schemas.microsoft.com/office/drawing/2014/main" id="{DD6B1397-E7AB-349C-7D8E-353F631E8E6E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17" name="Object 63">
                <a:extLst>
                  <a:ext uri="{FF2B5EF4-FFF2-40B4-BE49-F238E27FC236}">
                    <a16:creationId xmlns:a16="http://schemas.microsoft.com/office/drawing/2014/main" id="{C7D6DAD7-4DC3-0F65-0A08-5BE713671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15" name="그룹 1017">
              <a:extLst>
                <a:ext uri="{FF2B5EF4-FFF2-40B4-BE49-F238E27FC236}">
                  <a16:creationId xmlns:a16="http://schemas.microsoft.com/office/drawing/2014/main" id="{128497DD-314E-342E-C9B3-9C7F2F56E00B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16" name="Object 63">
                <a:extLst>
                  <a:ext uri="{FF2B5EF4-FFF2-40B4-BE49-F238E27FC236}">
                    <a16:creationId xmlns:a16="http://schemas.microsoft.com/office/drawing/2014/main" id="{A87C1265-33CE-0D33-F6F2-FF5A8488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15C87C-8CCA-770B-3A53-42E4626D45AD}"/>
              </a:ext>
            </a:extLst>
          </p:cNvPr>
          <p:cNvSpPr/>
          <p:nvPr/>
        </p:nvSpPr>
        <p:spPr>
          <a:xfrm>
            <a:off x="1995487" y="4238625"/>
            <a:ext cx="1371600" cy="468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혼저옵서예</a:t>
            </a:r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EB9DE2-6CA6-D6FD-1A04-BCADA5BE690C}"/>
              </a:ext>
            </a:extLst>
          </p:cNvPr>
          <p:cNvSpPr/>
          <p:nvPr/>
        </p:nvSpPr>
        <p:spPr>
          <a:xfrm>
            <a:off x="5470572" y="1888093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576534-4C8F-C9C5-1ECC-A3C3C8F2F2FD}"/>
              </a:ext>
            </a:extLst>
          </p:cNvPr>
          <p:cNvGrpSpPr/>
          <p:nvPr/>
        </p:nvGrpSpPr>
        <p:grpSpPr>
          <a:xfrm>
            <a:off x="5879932" y="6143625"/>
            <a:ext cx="4776659" cy="1066799"/>
            <a:chOff x="3671825" y="5198173"/>
            <a:chExt cx="4776659" cy="1066799"/>
          </a:xfrm>
        </p:grpSpPr>
        <p:grpSp>
          <p:nvGrpSpPr>
            <p:cNvPr id="25" name="그룹 1012">
              <a:extLst>
                <a:ext uri="{FF2B5EF4-FFF2-40B4-BE49-F238E27FC236}">
                  <a16:creationId xmlns:a16="http://schemas.microsoft.com/office/drawing/2014/main" id="{9D57C4E3-0105-B8F3-015B-90500D4BF153}"/>
                </a:ext>
              </a:extLst>
            </p:cNvPr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38" name="Object 44">
                <a:extLst>
                  <a:ext uri="{FF2B5EF4-FFF2-40B4-BE49-F238E27FC236}">
                    <a16:creationId xmlns:a16="http://schemas.microsoft.com/office/drawing/2014/main" id="{2AE62332-14D9-97D6-F2B1-6A870DBB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26" name="Object 47">
              <a:extLst>
                <a:ext uri="{FF2B5EF4-FFF2-40B4-BE49-F238E27FC236}">
                  <a16:creationId xmlns:a16="http://schemas.microsoft.com/office/drawing/2014/main" id="{E4D6A7F4-FC1E-4789-2AB3-5F876ED1FF43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사용자 입력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27" name="그룹 1013">
              <a:extLst>
                <a:ext uri="{FF2B5EF4-FFF2-40B4-BE49-F238E27FC236}">
                  <a16:creationId xmlns:a16="http://schemas.microsoft.com/office/drawing/2014/main" id="{E8F1C503-2B0A-6DA5-A313-D92E9A6A6454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37" name="Object 49">
                <a:extLst>
                  <a:ext uri="{FF2B5EF4-FFF2-40B4-BE49-F238E27FC236}">
                    <a16:creationId xmlns:a16="http://schemas.microsoft.com/office/drawing/2014/main" id="{1571CF84-7BCA-7A10-E4E7-1ACD61F29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28" name="그룹 1014">
              <a:extLst>
                <a:ext uri="{FF2B5EF4-FFF2-40B4-BE49-F238E27FC236}">
                  <a16:creationId xmlns:a16="http://schemas.microsoft.com/office/drawing/2014/main" id="{6EC8B127-143F-5C18-C9C9-9168ACEE0342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36" name="Object 52">
                <a:extLst>
                  <a:ext uri="{FF2B5EF4-FFF2-40B4-BE49-F238E27FC236}">
                    <a16:creationId xmlns:a16="http://schemas.microsoft.com/office/drawing/2014/main" id="{C7A6F554-A35C-72DE-2ED5-1410C2886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29" name="Object 55">
              <a:extLst>
                <a:ext uri="{FF2B5EF4-FFF2-40B4-BE49-F238E27FC236}">
                  <a16:creationId xmlns:a16="http://schemas.microsoft.com/office/drawing/2014/main" id="{57300E37-1C1F-43C9-F00A-FAF27101F83B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출발지</a:t>
              </a:r>
              <a:r>
                <a:rPr lang="en-US" altLang="ko-KR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경유지</a:t>
              </a:r>
              <a:r>
                <a:rPr lang="en-US" altLang="ko-KR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도착지 입력 후</a:t>
              </a:r>
              <a:endPara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kern="0" spc="-1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아이콘 버튼 클릭 시 화면 이동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30" name="그룹 1015">
              <a:extLst>
                <a:ext uri="{FF2B5EF4-FFF2-40B4-BE49-F238E27FC236}">
                  <a16:creationId xmlns:a16="http://schemas.microsoft.com/office/drawing/2014/main" id="{15B93CE1-9F5B-CAC6-5FFB-DAF6DBEC5AEE}"/>
                </a:ext>
              </a:extLst>
            </p:cNvPr>
            <p:cNvGrpSpPr/>
            <p:nvPr/>
          </p:nvGrpSpPr>
          <p:grpSpPr>
            <a:xfrm>
              <a:off x="3671825" y="6211925"/>
              <a:ext cx="3514597" cy="53047"/>
              <a:chOff x="5927119" y="5673157"/>
              <a:chExt cx="3514597" cy="53047"/>
            </a:xfrm>
          </p:grpSpPr>
          <p:pic>
            <p:nvPicPr>
              <p:cNvPr id="35" name="Object 56">
                <a:extLst>
                  <a:ext uri="{FF2B5EF4-FFF2-40B4-BE49-F238E27FC236}">
                    <a16:creationId xmlns:a16="http://schemas.microsoft.com/office/drawing/2014/main" id="{0F05EF55-FE10-7797-055E-1D3E42C06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5927119" y="5673157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31" name="그룹 1017">
              <a:extLst>
                <a:ext uri="{FF2B5EF4-FFF2-40B4-BE49-F238E27FC236}">
                  <a16:creationId xmlns:a16="http://schemas.microsoft.com/office/drawing/2014/main" id="{20C03CC1-A943-0F12-4281-EDDF0F58108F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34" name="Object 63">
                <a:extLst>
                  <a:ext uri="{FF2B5EF4-FFF2-40B4-BE49-F238E27FC236}">
                    <a16:creationId xmlns:a16="http://schemas.microsoft.com/office/drawing/2014/main" id="{E392EEF4-7CC1-EAC6-606E-5D3A9C946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32" name="그룹 1017">
              <a:extLst>
                <a:ext uri="{FF2B5EF4-FFF2-40B4-BE49-F238E27FC236}">
                  <a16:creationId xmlns:a16="http://schemas.microsoft.com/office/drawing/2014/main" id="{ADA341BF-510E-67DF-5E78-C2B00C6060D0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33" name="Object 63">
                <a:extLst>
                  <a:ext uri="{FF2B5EF4-FFF2-40B4-BE49-F238E27FC236}">
                    <a16:creationId xmlns:a16="http://schemas.microsoft.com/office/drawing/2014/main" id="{23E435FA-6C24-300E-2EA9-5F19BF414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19BFF3-1CFA-1265-9E83-E3D06D9D1202}"/>
              </a:ext>
            </a:extLst>
          </p:cNvPr>
          <p:cNvSpPr/>
          <p:nvPr/>
        </p:nvSpPr>
        <p:spPr>
          <a:xfrm>
            <a:off x="5995987" y="3248888"/>
            <a:ext cx="2057400" cy="1720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출발지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도착지</a:t>
            </a:r>
          </a:p>
        </p:txBody>
      </p:sp>
    </p:spTree>
    <p:extLst>
      <p:ext uri="{BB962C8B-B14F-4D97-AF65-F5344CB8AC3E}">
        <p14:creationId xmlns:p14="http://schemas.microsoft.com/office/powerpoint/2010/main" val="93512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6AADA3-99A1-4053-2560-185408F9F85A}"/>
              </a:ext>
            </a:extLst>
          </p:cNvPr>
          <p:cNvGrpSpPr/>
          <p:nvPr/>
        </p:nvGrpSpPr>
        <p:grpSpPr>
          <a:xfrm>
            <a:off x="-1423841" y="768429"/>
            <a:ext cx="5705328" cy="1107996"/>
            <a:chOff x="-1500041" y="158829"/>
            <a:chExt cx="5705328" cy="1107996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ADA0D27-88D1-CDA4-4308-AF3896DE10D7}"/>
                </a:ext>
              </a:extLst>
            </p:cNvPr>
            <p:cNvSpPr txBox="1"/>
            <p:nvPr/>
          </p:nvSpPr>
          <p:spPr>
            <a:xfrm>
              <a:off x="-1500041" y="158829"/>
              <a:ext cx="5705328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HTML</a:t>
              </a:r>
              <a:endParaRPr lang="en-US" sz="1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586CABF2-6622-0CA1-009B-DFEB0A452464}"/>
                </a:ext>
              </a:extLst>
            </p:cNvPr>
            <p:cNvSpPr txBox="1"/>
            <p:nvPr/>
          </p:nvSpPr>
          <p:spPr>
            <a:xfrm>
              <a:off x="2224087" y="657225"/>
              <a:ext cx="174622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HTML </a:t>
              </a:r>
              <a:r>
                <a:rPr lang="ko-KR" altLang="en-US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목업</a:t>
              </a:r>
              <a:endParaRPr lang="en-US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7462E-54E9-788D-4D28-56C8DAE2B6D8}"/>
              </a:ext>
            </a:extLst>
          </p:cNvPr>
          <p:cNvSpPr/>
          <p:nvPr/>
        </p:nvSpPr>
        <p:spPr>
          <a:xfrm>
            <a:off x="0" y="1647825"/>
            <a:ext cx="10696575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B7281-D209-8044-9FC1-0ECAED91B77D}"/>
              </a:ext>
            </a:extLst>
          </p:cNvPr>
          <p:cNvSpPr/>
          <p:nvPr/>
        </p:nvSpPr>
        <p:spPr>
          <a:xfrm>
            <a:off x="166687" y="1888093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822CCC-6C14-7848-0929-715042EBEC4C}"/>
              </a:ext>
            </a:extLst>
          </p:cNvPr>
          <p:cNvGrpSpPr/>
          <p:nvPr/>
        </p:nvGrpSpPr>
        <p:grpSpPr>
          <a:xfrm>
            <a:off x="576047" y="6143625"/>
            <a:ext cx="4776659" cy="776646"/>
            <a:chOff x="3671825" y="5198173"/>
            <a:chExt cx="4776659" cy="776646"/>
          </a:xfrm>
        </p:grpSpPr>
        <p:grpSp>
          <p:nvGrpSpPr>
            <p:cNvPr id="8" name="그룹 1012">
              <a:extLst>
                <a:ext uri="{FF2B5EF4-FFF2-40B4-BE49-F238E27FC236}">
                  <a16:creationId xmlns:a16="http://schemas.microsoft.com/office/drawing/2014/main" id="{9702FD23-30A8-CA0B-2C72-F79984AE2F5D}"/>
                </a:ext>
              </a:extLst>
            </p:cNvPr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21" name="Object 44">
                <a:extLst>
                  <a:ext uri="{FF2B5EF4-FFF2-40B4-BE49-F238E27FC236}">
                    <a16:creationId xmlns:a16="http://schemas.microsoft.com/office/drawing/2014/main" id="{FE3B4568-1372-BB3C-34E6-1836C768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9" name="Object 47">
              <a:extLst>
                <a:ext uri="{FF2B5EF4-FFF2-40B4-BE49-F238E27FC236}">
                  <a16:creationId xmlns:a16="http://schemas.microsoft.com/office/drawing/2014/main" id="{AF6650C7-9EAA-5587-E009-F9F30BF65FF0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결과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" name="그룹 1013">
              <a:extLst>
                <a:ext uri="{FF2B5EF4-FFF2-40B4-BE49-F238E27FC236}">
                  <a16:creationId xmlns:a16="http://schemas.microsoft.com/office/drawing/2014/main" id="{E67A41DC-60D5-D073-F0BA-A214F12A4807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20" name="Object 49">
                <a:extLst>
                  <a:ext uri="{FF2B5EF4-FFF2-40B4-BE49-F238E27FC236}">
                    <a16:creationId xmlns:a16="http://schemas.microsoft.com/office/drawing/2014/main" id="{046412FF-18F8-0F6F-1435-D582568CA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11" name="그룹 1014">
              <a:extLst>
                <a:ext uri="{FF2B5EF4-FFF2-40B4-BE49-F238E27FC236}">
                  <a16:creationId xmlns:a16="http://schemas.microsoft.com/office/drawing/2014/main" id="{3F71432C-2A26-1940-56A1-61AAFF74E2C1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19" name="Object 52">
                <a:extLst>
                  <a:ext uri="{FF2B5EF4-FFF2-40B4-BE49-F238E27FC236}">
                    <a16:creationId xmlns:a16="http://schemas.microsoft.com/office/drawing/2014/main" id="{D2063705-3068-308C-71CB-774AE9FA0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12" name="Object 55">
              <a:extLst>
                <a:ext uri="{FF2B5EF4-FFF2-40B4-BE49-F238E27FC236}">
                  <a16:creationId xmlns:a16="http://schemas.microsoft.com/office/drawing/2014/main" id="{5A14F5F4-3394-A757-41F7-C188D22BF99C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전체 결과 안내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3" name="그룹 1015">
              <a:extLst>
                <a:ext uri="{FF2B5EF4-FFF2-40B4-BE49-F238E27FC236}">
                  <a16:creationId xmlns:a16="http://schemas.microsoft.com/office/drawing/2014/main" id="{D1B495AC-C70B-34CE-C1A4-00A93C688DEA}"/>
                </a:ext>
              </a:extLst>
            </p:cNvPr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18" name="Object 56">
                <a:extLst>
                  <a:ext uri="{FF2B5EF4-FFF2-40B4-BE49-F238E27FC236}">
                    <a16:creationId xmlns:a16="http://schemas.microsoft.com/office/drawing/2014/main" id="{CCDD2F2B-5B53-3524-B7A1-E03D589DB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14" name="그룹 1017">
              <a:extLst>
                <a:ext uri="{FF2B5EF4-FFF2-40B4-BE49-F238E27FC236}">
                  <a16:creationId xmlns:a16="http://schemas.microsoft.com/office/drawing/2014/main" id="{DD6B1397-E7AB-349C-7D8E-353F631E8E6E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17" name="Object 63">
                <a:extLst>
                  <a:ext uri="{FF2B5EF4-FFF2-40B4-BE49-F238E27FC236}">
                    <a16:creationId xmlns:a16="http://schemas.microsoft.com/office/drawing/2014/main" id="{C7D6DAD7-4DC3-0F65-0A08-5BE713671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15" name="그룹 1017">
              <a:extLst>
                <a:ext uri="{FF2B5EF4-FFF2-40B4-BE49-F238E27FC236}">
                  <a16:creationId xmlns:a16="http://schemas.microsoft.com/office/drawing/2014/main" id="{128497DD-314E-342E-C9B3-9C7F2F56E00B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16" name="Object 63">
                <a:extLst>
                  <a:ext uri="{FF2B5EF4-FFF2-40B4-BE49-F238E27FC236}">
                    <a16:creationId xmlns:a16="http://schemas.microsoft.com/office/drawing/2014/main" id="{A87C1265-33CE-0D33-F6F2-FF5A8488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EB9DE2-6CA6-D6FD-1A04-BCADA5BE690C}"/>
              </a:ext>
            </a:extLst>
          </p:cNvPr>
          <p:cNvSpPr/>
          <p:nvPr/>
        </p:nvSpPr>
        <p:spPr>
          <a:xfrm>
            <a:off x="5470572" y="1888093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576534-4C8F-C9C5-1ECC-A3C3C8F2F2FD}"/>
              </a:ext>
            </a:extLst>
          </p:cNvPr>
          <p:cNvGrpSpPr/>
          <p:nvPr/>
        </p:nvGrpSpPr>
        <p:grpSpPr>
          <a:xfrm>
            <a:off x="6054230" y="6143625"/>
            <a:ext cx="4602361" cy="776646"/>
            <a:chOff x="3846123" y="5198173"/>
            <a:chExt cx="4602361" cy="776646"/>
          </a:xfrm>
        </p:grpSpPr>
        <p:grpSp>
          <p:nvGrpSpPr>
            <p:cNvPr id="25" name="그룹 1012">
              <a:extLst>
                <a:ext uri="{FF2B5EF4-FFF2-40B4-BE49-F238E27FC236}">
                  <a16:creationId xmlns:a16="http://schemas.microsoft.com/office/drawing/2014/main" id="{9D57C4E3-0105-B8F3-015B-90500D4BF153}"/>
                </a:ext>
              </a:extLst>
            </p:cNvPr>
            <p:cNvGrpSpPr/>
            <p:nvPr/>
          </p:nvGrpSpPr>
          <p:grpSpPr>
            <a:xfrm>
              <a:off x="3846123" y="5496683"/>
              <a:ext cx="3866057" cy="58353"/>
              <a:chOff x="6101417" y="4957915"/>
              <a:chExt cx="3866057" cy="58353"/>
            </a:xfrm>
          </p:grpSpPr>
          <p:pic>
            <p:nvPicPr>
              <p:cNvPr id="38" name="Object 44">
                <a:extLst>
                  <a:ext uri="{FF2B5EF4-FFF2-40B4-BE49-F238E27FC236}">
                    <a16:creationId xmlns:a16="http://schemas.microsoft.com/office/drawing/2014/main" id="{2AE62332-14D9-97D6-F2B1-6A870DBB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6101417" y="4957915"/>
                <a:ext cx="3866057" cy="58353"/>
              </a:xfrm>
              <a:prstGeom prst="rect">
                <a:avLst/>
              </a:prstGeom>
            </p:spPr>
          </p:pic>
        </p:grpSp>
        <p:sp>
          <p:nvSpPr>
            <p:cNvPr id="26" name="Object 47">
              <a:extLst>
                <a:ext uri="{FF2B5EF4-FFF2-40B4-BE49-F238E27FC236}">
                  <a16:creationId xmlns:a16="http://schemas.microsoft.com/office/drawing/2014/main" id="{E4D6A7F4-FC1E-4789-2AB3-5F876ED1FF43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추가 정보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27" name="그룹 1013">
              <a:extLst>
                <a:ext uri="{FF2B5EF4-FFF2-40B4-BE49-F238E27FC236}">
                  <a16:creationId xmlns:a16="http://schemas.microsoft.com/office/drawing/2014/main" id="{E8F1C503-2B0A-6DA5-A313-D92E9A6A6454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37" name="Object 49">
                <a:extLst>
                  <a:ext uri="{FF2B5EF4-FFF2-40B4-BE49-F238E27FC236}">
                    <a16:creationId xmlns:a16="http://schemas.microsoft.com/office/drawing/2014/main" id="{1571CF84-7BCA-7A10-E4E7-1ACD61F29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28" name="그룹 1014">
              <a:extLst>
                <a:ext uri="{FF2B5EF4-FFF2-40B4-BE49-F238E27FC236}">
                  <a16:creationId xmlns:a16="http://schemas.microsoft.com/office/drawing/2014/main" id="{6EC8B127-143F-5C18-C9C9-9168ACEE0342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36" name="Object 52">
                <a:extLst>
                  <a:ext uri="{FF2B5EF4-FFF2-40B4-BE49-F238E27FC236}">
                    <a16:creationId xmlns:a16="http://schemas.microsoft.com/office/drawing/2014/main" id="{C7A6F554-A35C-72DE-2ED5-1410C2886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29" name="Object 55">
              <a:extLst>
                <a:ext uri="{FF2B5EF4-FFF2-40B4-BE49-F238E27FC236}">
                  <a16:creationId xmlns:a16="http://schemas.microsoft.com/office/drawing/2014/main" id="{57300E37-1C1F-43C9-F00A-FAF27101F83B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여행지 클릭 시 근처 관광지 </a:t>
              </a:r>
              <a:r>
                <a:rPr lang="en-US" altLang="ko-KR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/ </a:t>
              </a:r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맛집 추천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30" name="그룹 1015">
              <a:extLst>
                <a:ext uri="{FF2B5EF4-FFF2-40B4-BE49-F238E27FC236}">
                  <a16:creationId xmlns:a16="http://schemas.microsoft.com/office/drawing/2014/main" id="{15B93CE1-9F5B-CAC6-5FFB-DAF6DBEC5AEE}"/>
                </a:ext>
              </a:extLst>
            </p:cNvPr>
            <p:cNvGrpSpPr/>
            <p:nvPr/>
          </p:nvGrpSpPr>
          <p:grpSpPr>
            <a:xfrm>
              <a:off x="3846123" y="5915079"/>
              <a:ext cx="3866057" cy="58353"/>
              <a:chOff x="6101417" y="5376311"/>
              <a:chExt cx="3866057" cy="58353"/>
            </a:xfrm>
          </p:grpSpPr>
          <p:pic>
            <p:nvPicPr>
              <p:cNvPr id="35" name="Object 56">
                <a:extLst>
                  <a:ext uri="{FF2B5EF4-FFF2-40B4-BE49-F238E27FC236}">
                    <a16:creationId xmlns:a16="http://schemas.microsoft.com/office/drawing/2014/main" id="{0F05EF55-FE10-7797-055E-1D3E42C06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6101417" y="5376311"/>
                <a:ext cx="3866057" cy="58353"/>
              </a:xfrm>
              <a:prstGeom prst="rect">
                <a:avLst/>
              </a:prstGeom>
            </p:spPr>
          </p:pic>
        </p:grpSp>
        <p:grpSp>
          <p:nvGrpSpPr>
            <p:cNvPr id="31" name="그룹 1017">
              <a:extLst>
                <a:ext uri="{FF2B5EF4-FFF2-40B4-BE49-F238E27FC236}">
                  <a16:creationId xmlns:a16="http://schemas.microsoft.com/office/drawing/2014/main" id="{20C03CC1-A943-0F12-4281-EDDF0F58108F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34" name="Object 63">
                <a:extLst>
                  <a:ext uri="{FF2B5EF4-FFF2-40B4-BE49-F238E27FC236}">
                    <a16:creationId xmlns:a16="http://schemas.microsoft.com/office/drawing/2014/main" id="{E392EEF4-7CC1-EAC6-606E-5D3A9C946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32" name="그룹 1017">
              <a:extLst>
                <a:ext uri="{FF2B5EF4-FFF2-40B4-BE49-F238E27FC236}">
                  <a16:creationId xmlns:a16="http://schemas.microsoft.com/office/drawing/2014/main" id="{ADA341BF-510E-67DF-5E78-C2B00C6060D0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33" name="Object 63">
                <a:extLst>
                  <a:ext uri="{FF2B5EF4-FFF2-40B4-BE49-F238E27FC236}">
                    <a16:creationId xmlns:a16="http://schemas.microsoft.com/office/drawing/2014/main" id="{23E435FA-6C24-300E-2EA9-5F19BF414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19BFF3-1CFA-1265-9E83-E3D06D9D1202}"/>
              </a:ext>
            </a:extLst>
          </p:cNvPr>
          <p:cNvSpPr/>
          <p:nvPr/>
        </p:nvSpPr>
        <p:spPr>
          <a:xfrm>
            <a:off x="2681287" y="3602593"/>
            <a:ext cx="2057400" cy="1294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총 이동시간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총 이동거리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택시비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주유비</a:t>
            </a:r>
            <a:endParaRPr lang="ko-KR" altLang="en-US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21FE38-E900-E827-A157-F33A4798D739}"/>
              </a:ext>
            </a:extLst>
          </p:cNvPr>
          <p:cNvSpPr/>
          <p:nvPr/>
        </p:nvSpPr>
        <p:spPr>
          <a:xfrm>
            <a:off x="395287" y="3129536"/>
            <a:ext cx="1911619" cy="1720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출발지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도착지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87D4DB-8AD5-0DC2-3E0A-BDEF166C3F7A}"/>
              </a:ext>
            </a:extLst>
          </p:cNvPr>
          <p:cNvSpPr/>
          <p:nvPr/>
        </p:nvSpPr>
        <p:spPr>
          <a:xfrm>
            <a:off x="401808" y="2409825"/>
            <a:ext cx="1911619" cy="537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최적의 여행 코스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EB09-50F6-1EE8-A9C4-ADF007F0431A}"/>
              </a:ext>
            </a:extLst>
          </p:cNvPr>
          <p:cNvSpPr/>
          <p:nvPr/>
        </p:nvSpPr>
        <p:spPr>
          <a:xfrm>
            <a:off x="2681287" y="2226652"/>
            <a:ext cx="2057400" cy="1294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Folium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지도 표시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32C302-7996-EC2B-CAB3-5E4C893D76C2}"/>
              </a:ext>
            </a:extLst>
          </p:cNvPr>
          <p:cNvSpPr/>
          <p:nvPr/>
        </p:nvSpPr>
        <p:spPr>
          <a:xfrm>
            <a:off x="5957887" y="3173752"/>
            <a:ext cx="1911619" cy="1720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3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관광지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4</a:t>
            </a:r>
            <a:endParaRPr lang="ko-KR" altLang="en-US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F4DF44-2468-A0F7-4231-CD5708F0EE86}"/>
              </a:ext>
            </a:extLst>
          </p:cNvPr>
          <p:cNvSpPr/>
          <p:nvPr/>
        </p:nvSpPr>
        <p:spPr>
          <a:xfrm>
            <a:off x="5964408" y="2454041"/>
            <a:ext cx="1911619" cy="537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근처 관광지 추천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4021C4-209E-5A79-1C58-BF7EBFFDAF10}"/>
              </a:ext>
            </a:extLst>
          </p:cNvPr>
          <p:cNvSpPr/>
          <p:nvPr/>
        </p:nvSpPr>
        <p:spPr>
          <a:xfrm>
            <a:off x="8114028" y="3184278"/>
            <a:ext cx="1911619" cy="1720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맛집 </a:t>
            </a:r>
            <a:r>
              <a:rPr lang="en-US" altLang="ko-KR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EA0968-F1C5-BF14-88B8-BB1726529039}"/>
              </a:ext>
            </a:extLst>
          </p:cNvPr>
          <p:cNvSpPr/>
          <p:nvPr/>
        </p:nvSpPr>
        <p:spPr>
          <a:xfrm>
            <a:off x="8120549" y="2464567"/>
            <a:ext cx="1911619" cy="537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근처 맛집 추천</a:t>
            </a:r>
          </a:p>
        </p:txBody>
      </p:sp>
      <p:pic>
        <p:nvPicPr>
          <p:cNvPr id="22" name="Object 52">
            <a:extLst>
              <a:ext uri="{FF2B5EF4-FFF2-40B4-BE49-F238E27FC236}">
                <a16:creationId xmlns:a16="http://schemas.microsoft.com/office/drawing/2014/main" id="{6DFC6F72-6D8C-28F0-92F7-E892E1298FA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140324" y="1190625"/>
            <a:ext cx="5775327" cy="5257800"/>
          </a:xfrm>
          <a:prstGeom prst="rect">
            <a:avLst/>
          </a:prstGeom>
        </p:spPr>
      </p:pic>
      <p:sp>
        <p:nvSpPr>
          <p:cNvPr id="47" name="Object 58">
            <a:extLst>
              <a:ext uri="{FF2B5EF4-FFF2-40B4-BE49-F238E27FC236}">
                <a16:creationId xmlns:a16="http://schemas.microsoft.com/office/drawing/2014/main" id="{2566B0B6-310B-0BAB-9AA3-4D0F258F76B8}"/>
              </a:ext>
            </a:extLst>
          </p:cNvPr>
          <p:cNvSpPr txBox="1"/>
          <p:nvPr/>
        </p:nvSpPr>
        <p:spPr>
          <a:xfrm>
            <a:off x="-4023717" y="2597692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제주도내 내가 가고 싶은 경유지와 목적지만으로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나만의 </a:t>
            </a:r>
            <a:r>
              <a:rPr lang="ko-KR" altLang="en-US" sz="1600" kern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코스를 개발 가능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8" name="Object 58">
            <a:extLst>
              <a:ext uri="{FF2B5EF4-FFF2-40B4-BE49-F238E27FC236}">
                <a16:creationId xmlns:a16="http://schemas.microsoft.com/office/drawing/2014/main" id="{B4EA0BAE-9633-587B-4F4C-0C40CE4CF987}"/>
              </a:ext>
            </a:extLst>
          </p:cNvPr>
          <p:cNvSpPr txBox="1"/>
          <p:nvPr/>
        </p:nvSpPr>
        <p:spPr>
          <a:xfrm>
            <a:off x="-4023717" y="3502671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여행 계획을 수정하고 싶을 때 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유연하고 신속하게 변경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9" name="Object 58">
            <a:extLst>
              <a:ext uri="{FF2B5EF4-FFF2-40B4-BE49-F238E27FC236}">
                <a16:creationId xmlns:a16="http://schemas.microsoft.com/office/drawing/2014/main" id="{73CB71F4-496B-3C55-F78E-989F79D69253}"/>
              </a:ext>
            </a:extLst>
          </p:cNvPr>
          <p:cNvSpPr txBox="1"/>
          <p:nvPr/>
        </p:nvSpPr>
        <p:spPr>
          <a:xfrm>
            <a:off x="-4023717" y="4407650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 관광정보</a:t>
            </a:r>
            <a:r>
              <a: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주변 음식점</a:t>
            </a:r>
            <a:r>
              <a: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숙박 정보를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한눈에 파악 가능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0" name="Object 58">
            <a:extLst>
              <a:ext uri="{FF2B5EF4-FFF2-40B4-BE49-F238E27FC236}">
                <a16:creationId xmlns:a16="http://schemas.microsoft.com/office/drawing/2014/main" id="{5C6E7C2A-B3C2-A20B-0217-631BB14B945D}"/>
              </a:ext>
            </a:extLst>
          </p:cNvPr>
          <p:cNvSpPr txBox="1"/>
          <p:nvPr/>
        </p:nvSpPr>
        <p:spPr>
          <a:xfrm>
            <a:off x="-4023717" y="5293378"/>
            <a:ext cx="336979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 관광객의 여행패턴 데이터를 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지역 관광사업체에게 제공하여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수익 창출 및 지역상권 활성화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A11CEC6-7253-2EBB-375E-6F4464C379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53" y="2425755"/>
            <a:ext cx="685495" cy="6854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A4AB37D-58EF-C8B8-B064-427DC8079B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8294" y="3425250"/>
            <a:ext cx="584775" cy="5847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13D56D3-2CFE-D902-AFC8-40655BDCAD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7809" y="4231688"/>
            <a:ext cx="709293" cy="70929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5C1CB2F-FD57-DAA6-02EF-667C80DD5E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55" y="5309720"/>
            <a:ext cx="685495" cy="685495"/>
          </a:xfrm>
          <a:prstGeom prst="rect">
            <a:avLst/>
          </a:prstGeom>
        </p:spPr>
      </p:pic>
      <p:sp>
        <p:nvSpPr>
          <p:cNvPr id="55" name="Object 56">
            <a:extLst>
              <a:ext uri="{FF2B5EF4-FFF2-40B4-BE49-F238E27FC236}">
                <a16:creationId xmlns:a16="http://schemas.microsoft.com/office/drawing/2014/main" id="{6791C08F-021A-C70D-DDDD-6BADBA81622D}"/>
              </a:ext>
            </a:extLst>
          </p:cNvPr>
          <p:cNvSpPr txBox="1"/>
          <p:nvPr/>
        </p:nvSpPr>
        <p:spPr>
          <a:xfrm>
            <a:off x="-3418009" y="1576855"/>
            <a:ext cx="34425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  <a:endParaRPr lang="en-US" sz="4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51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D89FE-120B-FB90-3971-609A3847103C}"/>
              </a:ext>
            </a:extLst>
          </p:cNvPr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noFill/>
          <a:ln w="257175">
            <a:solidFill>
              <a:srgbClr val="26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6AEBDF-5865-82EE-97FB-84B5C0797C7C}"/>
              </a:ext>
            </a:extLst>
          </p:cNvPr>
          <p:cNvGrpSpPr/>
          <p:nvPr/>
        </p:nvGrpSpPr>
        <p:grpSpPr>
          <a:xfrm>
            <a:off x="6750973" y="1193776"/>
            <a:ext cx="4083714" cy="4721249"/>
            <a:chOff x="5988973" y="581025"/>
            <a:chExt cx="4083714" cy="47212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95110" y="3288277"/>
              <a:ext cx="1308755" cy="1047362"/>
              <a:chOff x="7195110" y="4222277"/>
              <a:chExt cx="1308755" cy="104736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95110" y="4222277"/>
                <a:ext cx="1308755" cy="104736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054136" y="2167215"/>
              <a:ext cx="1191120" cy="1040107"/>
              <a:chOff x="6054136" y="3101215"/>
              <a:chExt cx="1191120" cy="10401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54136" y="3101215"/>
                <a:ext cx="1191120" cy="1040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8871" y="581025"/>
              <a:ext cx="1753522" cy="1617044"/>
              <a:chOff x="6868871" y="1515025"/>
              <a:chExt cx="1753522" cy="16170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68871" y="1515025"/>
                <a:ext cx="1753522" cy="16170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83186" y="908471"/>
              <a:ext cx="1048750" cy="1405138"/>
              <a:chOff x="6383186" y="1842471"/>
              <a:chExt cx="1048750" cy="14051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83186" y="1842471"/>
                <a:ext cx="1048750" cy="14051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93457" y="1526319"/>
              <a:ext cx="299307" cy="231334"/>
              <a:chOff x="6593457" y="2460319"/>
              <a:chExt cx="299307" cy="23133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3457" y="2460319"/>
                <a:ext cx="299307" cy="2313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46897" y="1386403"/>
              <a:ext cx="326318" cy="430092"/>
              <a:chOff x="6246897" y="2320403"/>
              <a:chExt cx="326318" cy="43009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46897" y="2320403"/>
                <a:ext cx="326318" cy="4300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95940" y="2102255"/>
              <a:ext cx="1396833" cy="1513845"/>
              <a:chOff x="7395940" y="3036255"/>
              <a:chExt cx="1396833" cy="15138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5940" y="3036255"/>
                <a:ext cx="1396833" cy="15138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73643" y="1974493"/>
              <a:ext cx="1083060" cy="1196839"/>
              <a:chOff x="6973643" y="2908493"/>
              <a:chExt cx="1083060" cy="119683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3643" y="2908493"/>
                <a:ext cx="1083060" cy="119683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41939" y="2707710"/>
              <a:ext cx="232602" cy="283145"/>
              <a:chOff x="6941939" y="3641710"/>
              <a:chExt cx="232602" cy="28314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41939" y="3641710"/>
                <a:ext cx="232602" cy="2831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36930" y="3200777"/>
              <a:ext cx="312391" cy="362374"/>
              <a:chOff x="7836930" y="4134777"/>
              <a:chExt cx="312391" cy="3623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36930" y="4134777"/>
                <a:ext cx="312391" cy="3623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27634" y="3486558"/>
              <a:ext cx="366976" cy="364130"/>
              <a:chOff x="8327634" y="4420558"/>
              <a:chExt cx="366976" cy="3641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27634" y="4420558"/>
                <a:ext cx="366976" cy="3641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185317" y="3820640"/>
              <a:ext cx="394666" cy="304847"/>
              <a:chOff x="8185317" y="4754640"/>
              <a:chExt cx="394666" cy="3048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85317" y="4754640"/>
                <a:ext cx="394666" cy="3048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281445" y="3038243"/>
              <a:ext cx="1183441" cy="829832"/>
              <a:chOff x="6281445" y="3972243"/>
              <a:chExt cx="1183441" cy="82983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81445" y="3972243"/>
                <a:ext cx="1183441" cy="82983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988973" y="3687102"/>
              <a:ext cx="1362229" cy="1187021"/>
              <a:chOff x="5988973" y="4621102"/>
              <a:chExt cx="1362229" cy="118702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88973" y="4621102"/>
                <a:ext cx="1362229" cy="11870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446547" y="3916114"/>
              <a:ext cx="286685" cy="183469"/>
              <a:chOff x="6446547" y="4850114"/>
              <a:chExt cx="286685" cy="1834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46547" y="4850114"/>
                <a:ext cx="286685" cy="18346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681459" y="4997540"/>
              <a:ext cx="584367" cy="304734"/>
              <a:chOff x="6681459" y="5931540"/>
              <a:chExt cx="584367" cy="304734"/>
            </a:xfrm>
            <a:solidFill>
              <a:srgbClr val="FFFFFF"/>
            </a:solidFill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81459" y="5931540"/>
                <a:ext cx="584367" cy="304734"/>
              </a:xfrm>
              <a:prstGeom prst="rect">
                <a:avLst/>
              </a:prstGeom>
              <a:grpFill/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180BA6-F4C9-5615-7B5C-F606BBAB886F}"/>
                </a:ext>
              </a:extLst>
            </p:cNvPr>
            <p:cNvGrpSpPr/>
            <p:nvPr/>
          </p:nvGrpSpPr>
          <p:grpSpPr>
            <a:xfrm>
              <a:off x="6846451" y="4955189"/>
              <a:ext cx="254436" cy="254436"/>
              <a:chOff x="6220243" y="4215390"/>
              <a:chExt cx="581485" cy="58148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6220243" y="4215390"/>
                <a:ext cx="581485" cy="581485"/>
                <a:chOff x="6220243" y="4215390"/>
                <a:chExt cx="581485" cy="58148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220243" y="4215390"/>
                  <a:ext cx="581485" cy="58148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6302620" y="4297767"/>
                <a:ext cx="416731" cy="416731"/>
                <a:chOff x="6302620" y="4297767"/>
                <a:chExt cx="416731" cy="416731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302620" y="4297767"/>
                  <a:ext cx="416731" cy="4167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7146725" y="4695825"/>
              <a:ext cx="568185" cy="386263"/>
              <a:chOff x="8607879" y="2726283"/>
              <a:chExt cx="568185" cy="3862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8607879" y="2726283"/>
                <a:ext cx="568185" cy="386263"/>
              </a:xfrm>
              <a:prstGeom prst="rect">
                <a:avLst/>
              </a:prstGeom>
            </p:spPr>
          </p:pic>
        </p:grpSp>
        <p:sp>
          <p:nvSpPr>
            <p:cNvPr id="80" name="Object 80"/>
            <p:cNvSpPr txBox="1"/>
            <p:nvPr/>
          </p:nvSpPr>
          <p:spPr>
            <a:xfrm>
              <a:off x="7687364" y="4162425"/>
              <a:ext cx="2385323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kern="0" spc="-100" dirty="0">
                  <a:solidFill>
                    <a:srgbClr val="4D4A45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</a:t>
              </a:r>
              <a:r>
                <a:rPr lang="en-US" altLang="ko-KR" sz="3600" kern="0" spc="-100" dirty="0">
                  <a:solidFill>
                    <a:srgbClr val="4D4A45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 </a:t>
              </a:r>
              <a:r>
                <a:rPr lang="ko-KR" altLang="en-US" sz="2000" kern="0" spc="-100" dirty="0">
                  <a:solidFill>
                    <a:srgbClr val="4D4A45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관광 </a:t>
              </a:r>
              <a:endParaRPr lang="en-US" altLang="ko-KR" sz="20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  <a:p>
              <a:r>
                <a:rPr lang="ko-KR" altLang="en-US" sz="2000" kern="0" spc="-100" dirty="0">
                  <a:solidFill>
                    <a:srgbClr val="4D4A45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효과 극대화</a:t>
              </a:r>
              <a:endParaRPr lang="en-US" altLang="ko-KR" sz="12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DB1166-9832-4403-2186-49DCB0D525CE}"/>
              </a:ext>
            </a:extLst>
          </p:cNvPr>
          <p:cNvGrpSpPr/>
          <p:nvPr/>
        </p:nvGrpSpPr>
        <p:grpSpPr>
          <a:xfrm>
            <a:off x="-214313" y="1190625"/>
            <a:ext cx="5775327" cy="5257800"/>
            <a:chOff x="-214313" y="809625"/>
            <a:chExt cx="5775327" cy="525780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-214313" y="809625"/>
              <a:ext cx="5775327" cy="5257800"/>
              <a:chOff x="-133690" y="215873"/>
              <a:chExt cx="4645744" cy="684049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33690" y="215873"/>
                <a:ext cx="4645744" cy="6840496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904093" y="1092339"/>
              <a:ext cx="34425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기대효과</a:t>
              </a:r>
              <a:endParaRPr lang="en-US" sz="40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902294" y="2216692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제주도내 내가 가고 싶은 경유지와 목적지만으로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나만의 </a:t>
              </a:r>
              <a:r>
                <a:rPr lang="ko-KR" altLang="en-US" sz="1600" kern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코스를 개발 가능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1" name="Object 58">
              <a:extLst>
                <a:ext uri="{FF2B5EF4-FFF2-40B4-BE49-F238E27FC236}">
                  <a16:creationId xmlns:a16="http://schemas.microsoft.com/office/drawing/2014/main" id="{C51A6D48-1CFB-814D-8703-94806547233A}"/>
                </a:ext>
              </a:extLst>
            </p:cNvPr>
            <p:cNvSpPr txBox="1"/>
            <p:nvPr/>
          </p:nvSpPr>
          <p:spPr>
            <a:xfrm>
              <a:off x="1902294" y="3121671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여행 계획을 수정하고 싶을 때 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유연하고 신속하게 변경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2" name="Object 58">
              <a:extLst>
                <a:ext uri="{FF2B5EF4-FFF2-40B4-BE49-F238E27FC236}">
                  <a16:creationId xmlns:a16="http://schemas.microsoft.com/office/drawing/2014/main" id="{1A610085-5531-6A22-E137-9E89567302E6}"/>
                </a:ext>
              </a:extLst>
            </p:cNvPr>
            <p:cNvSpPr txBox="1"/>
            <p:nvPr/>
          </p:nvSpPr>
          <p:spPr>
            <a:xfrm>
              <a:off x="1902294" y="4026650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 관광정보</a:t>
              </a:r>
              <a:r>
                <a:rPr lang="en-US" altLang="ko-KR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주변 음식점</a:t>
              </a:r>
              <a:r>
                <a:rPr lang="en-US" altLang="ko-KR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숙박 정보를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한눈에 파악 가능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Object 58">
              <a:extLst>
                <a:ext uri="{FF2B5EF4-FFF2-40B4-BE49-F238E27FC236}">
                  <a16:creationId xmlns:a16="http://schemas.microsoft.com/office/drawing/2014/main" id="{FB1AA0CF-1C80-B588-9880-1358E7A81F4B}"/>
                </a:ext>
              </a:extLst>
            </p:cNvPr>
            <p:cNvSpPr txBox="1"/>
            <p:nvPr/>
          </p:nvSpPr>
          <p:spPr>
            <a:xfrm>
              <a:off x="1902294" y="4912378"/>
              <a:ext cx="3369793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 관광객의 여행패턴 데이터를 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지역 관광사업체에게 제공하여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수익 창출 및 지역상권 활성화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017380C-8C58-C6D6-590A-4AAB29E2E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58" y="2044755"/>
              <a:ext cx="685495" cy="6854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469862-3389-1B7B-5B71-8A56A82F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717" y="3044250"/>
              <a:ext cx="584775" cy="5847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1E1087-06C2-CAC3-754F-1B3A50D4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02" y="3850688"/>
              <a:ext cx="709293" cy="7092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8B903B-62ED-D53D-65F3-4C80E3371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56" y="4928720"/>
              <a:ext cx="685495" cy="685495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5B2FF14-6E45-A899-0FD2-197BE1BF5C1F}"/>
              </a:ext>
            </a:extLst>
          </p:cNvPr>
          <p:cNvCxnSpPr/>
          <p:nvPr/>
        </p:nvCxnSpPr>
        <p:spPr>
          <a:xfrm>
            <a:off x="1834919" y="2587244"/>
            <a:ext cx="0" cy="3327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8A49D3-C95C-B2F8-BECD-5B8543723437}"/>
              </a:ext>
            </a:extLst>
          </p:cNvPr>
          <p:cNvGrpSpPr/>
          <p:nvPr/>
        </p:nvGrpSpPr>
        <p:grpSpPr>
          <a:xfrm>
            <a:off x="-12396369" y="560427"/>
            <a:ext cx="5705328" cy="1107996"/>
            <a:chOff x="-1500041" y="158829"/>
            <a:chExt cx="5705328" cy="1107996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50EF43D7-6DF9-5DD5-9BD6-C681A570452B}"/>
                </a:ext>
              </a:extLst>
            </p:cNvPr>
            <p:cNvSpPr txBox="1"/>
            <p:nvPr/>
          </p:nvSpPr>
          <p:spPr>
            <a:xfrm>
              <a:off x="-1500041" y="158829"/>
              <a:ext cx="5705328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HTML</a:t>
              </a:r>
              <a:endParaRPr lang="en-US" sz="1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D3388E48-5B41-4102-DCB3-EA057D4091F1}"/>
                </a:ext>
              </a:extLst>
            </p:cNvPr>
            <p:cNvSpPr txBox="1"/>
            <p:nvPr/>
          </p:nvSpPr>
          <p:spPr>
            <a:xfrm>
              <a:off x="2224087" y="657225"/>
              <a:ext cx="174622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HTML </a:t>
              </a:r>
              <a:r>
                <a:rPr lang="ko-KR" altLang="en-US" kern="0" spc="-1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목업</a:t>
              </a:r>
              <a:endParaRPr lang="en-US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884F5-D904-1829-B2D8-606AE0B42370}"/>
              </a:ext>
            </a:extLst>
          </p:cNvPr>
          <p:cNvSpPr/>
          <p:nvPr/>
        </p:nvSpPr>
        <p:spPr>
          <a:xfrm>
            <a:off x="-10805841" y="1680091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1310E1-1AC4-953D-0EAE-0B3A2249687D}"/>
              </a:ext>
            </a:extLst>
          </p:cNvPr>
          <p:cNvGrpSpPr/>
          <p:nvPr/>
        </p:nvGrpSpPr>
        <p:grpSpPr>
          <a:xfrm>
            <a:off x="-10396481" y="5935623"/>
            <a:ext cx="4776659" cy="776646"/>
            <a:chOff x="3671825" y="5198173"/>
            <a:chExt cx="4776659" cy="776646"/>
          </a:xfrm>
        </p:grpSpPr>
        <p:grpSp>
          <p:nvGrpSpPr>
            <p:cNvPr id="15" name="그룹 1012">
              <a:extLst>
                <a:ext uri="{FF2B5EF4-FFF2-40B4-BE49-F238E27FC236}">
                  <a16:creationId xmlns:a16="http://schemas.microsoft.com/office/drawing/2014/main" id="{11D11CE4-E04C-5692-C1B4-7E11C8ED0C48}"/>
                </a:ext>
              </a:extLst>
            </p:cNvPr>
            <p:cNvGrpSpPr/>
            <p:nvPr/>
          </p:nvGrpSpPr>
          <p:grpSpPr>
            <a:xfrm>
              <a:off x="3671825" y="5499336"/>
              <a:ext cx="3514597" cy="53047"/>
              <a:chOff x="5927119" y="4960568"/>
              <a:chExt cx="3514597" cy="53047"/>
            </a:xfrm>
          </p:grpSpPr>
          <p:pic>
            <p:nvPicPr>
              <p:cNvPr id="47" name="Object 44">
                <a:extLst>
                  <a:ext uri="{FF2B5EF4-FFF2-40B4-BE49-F238E27FC236}">
                    <a16:creationId xmlns:a16="http://schemas.microsoft.com/office/drawing/2014/main" id="{FBBDD27B-DD8F-AAD2-5CDF-7E6F3F221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5927119" y="4960568"/>
                <a:ext cx="3514597" cy="53047"/>
              </a:xfrm>
              <a:prstGeom prst="rect">
                <a:avLst/>
              </a:prstGeom>
            </p:spPr>
          </p:pic>
        </p:grpSp>
        <p:sp>
          <p:nvSpPr>
            <p:cNvPr id="18" name="Object 47">
              <a:extLst>
                <a:ext uri="{FF2B5EF4-FFF2-40B4-BE49-F238E27FC236}">
                  <a16:creationId xmlns:a16="http://schemas.microsoft.com/office/drawing/2014/main" id="{FEBDCE30-5589-004B-786C-134E7182012D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결과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21" name="그룹 1013">
              <a:extLst>
                <a:ext uri="{FF2B5EF4-FFF2-40B4-BE49-F238E27FC236}">
                  <a16:creationId xmlns:a16="http://schemas.microsoft.com/office/drawing/2014/main" id="{7BD84A57-C1D3-83B6-8E30-5777F85E59B9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45" name="Object 49">
                <a:extLst>
                  <a:ext uri="{FF2B5EF4-FFF2-40B4-BE49-F238E27FC236}">
                    <a16:creationId xmlns:a16="http://schemas.microsoft.com/office/drawing/2014/main" id="{771A282A-9E77-22D7-A9B3-7F56A38FD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24" name="그룹 1014">
              <a:extLst>
                <a:ext uri="{FF2B5EF4-FFF2-40B4-BE49-F238E27FC236}">
                  <a16:creationId xmlns:a16="http://schemas.microsoft.com/office/drawing/2014/main" id="{B0CD685B-EF39-876C-ABD6-E8702FF206EB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44" name="Object 52">
                <a:extLst>
                  <a:ext uri="{FF2B5EF4-FFF2-40B4-BE49-F238E27FC236}">
                    <a16:creationId xmlns:a16="http://schemas.microsoft.com/office/drawing/2014/main" id="{7D9C22B7-9CFB-AC22-3DFD-E29851A44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32" name="Object 55">
              <a:extLst>
                <a:ext uri="{FF2B5EF4-FFF2-40B4-BE49-F238E27FC236}">
                  <a16:creationId xmlns:a16="http://schemas.microsoft.com/office/drawing/2014/main" id="{40B64B74-911F-B3BB-ECFA-C7BF92951A61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전체 결과 안내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35" name="그룹 1015">
              <a:extLst>
                <a:ext uri="{FF2B5EF4-FFF2-40B4-BE49-F238E27FC236}">
                  <a16:creationId xmlns:a16="http://schemas.microsoft.com/office/drawing/2014/main" id="{EA24B890-F4BF-83E9-6369-658D987A612D}"/>
                </a:ext>
              </a:extLst>
            </p:cNvPr>
            <p:cNvGrpSpPr/>
            <p:nvPr/>
          </p:nvGrpSpPr>
          <p:grpSpPr>
            <a:xfrm>
              <a:off x="3671825" y="5917732"/>
              <a:ext cx="3514597" cy="53047"/>
              <a:chOff x="5927119" y="5378964"/>
              <a:chExt cx="3514597" cy="53047"/>
            </a:xfrm>
          </p:grpSpPr>
          <p:pic>
            <p:nvPicPr>
              <p:cNvPr id="42" name="Object 56">
                <a:extLst>
                  <a:ext uri="{FF2B5EF4-FFF2-40B4-BE49-F238E27FC236}">
                    <a16:creationId xmlns:a16="http://schemas.microsoft.com/office/drawing/2014/main" id="{A53615FB-1EC4-9AB1-6BAF-548703689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5927119" y="5378964"/>
                <a:ext cx="3514597" cy="53047"/>
              </a:xfrm>
              <a:prstGeom prst="rect">
                <a:avLst/>
              </a:prstGeom>
            </p:spPr>
          </p:pic>
        </p:grpSp>
        <p:grpSp>
          <p:nvGrpSpPr>
            <p:cNvPr id="36" name="그룹 1017">
              <a:extLst>
                <a:ext uri="{FF2B5EF4-FFF2-40B4-BE49-F238E27FC236}">
                  <a16:creationId xmlns:a16="http://schemas.microsoft.com/office/drawing/2014/main" id="{A57A1398-C179-8218-B835-3D384A09F908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41" name="Object 63">
                <a:extLst>
                  <a:ext uri="{FF2B5EF4-FFF2-40B4-BE49-F238E27FC236}">
                    <a16:creationId xmlns:a16="http://schemas.microsoft.com/office/drawing/2014/main" id="{6DC8ACA7-A2DF-DBBD-3237-3185023E4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38" name="그룹 1017">
              <a:extLst>
                <a:ext uri="{FF2B5EF4-FFF2-40B4-BE49-F238E27FC236}">
                  <a16:creationId xmlns:a16="http://schemas.microsoft.com/office/drawing/2014/main" id="{A9F2EE38-4152-FA3A-845E-C03DC52E9E1D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39" name="Object 63">
                <a:extLst>
                  <a:ext uri="{FF2B5EF4-FFF2-40B4-BE49-F238E27FC236}">
                    <a16:creationId xmlns:a16="http://schemas.microsoft.com/office/drawing/2014/main" id="{EDF9D0F8-D61E-5811-9ABE-D4B0E32C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1AEB58-2EE9-27F6-12AF-1D68FF88807C}"/>
              </a:ext>
            </a:extLst>
          </p:cNvPr>
          <p:cNvSpPr/>
          <p:nvPr/>
        </p:nvSpPr>
        <p:spPr>
          <a:xfrm>
            <a:off x="-5501956" y="1680091"/>
            <a:ext cx="50292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234184-13FF-E3F3-B2AA-C5DF85F7C99E}"/>
              </a:ext>
            </a:extLst>
          </p:cNvPr>
          <p:cNvGrpSpPr/>
          <p:nvPr/>
        </p:nvGrpSpPr>
        <p:grpSpPr>
          <a:xfrm>
            <a:off x="-4918298" y="5935623"/>
            <a:ext cx="4602361" cy="776646"/>
            <a:chOff x="3846123" y="5198173"/>
            <a:chExt cx="4602361" cy="776646"/>
          </a:xfrm>
        </p:grpSpPr>
        <p:grpSp>
          <p:nvGrpSpPr>
            <p:cNvPr id="51" name="그룹 1012">
              <a:extLst>
                <a:ext uri="{FF2B5EF4-FFF2-40B4-BE49-F238E27FC236}">
                  <a16:creationId xmlns:a16="http://schemas.microsoft.com/office/drawing/2014/main" id="{0ED3CA05-54B1-E32E-19C5-99D7739513D7}"/>
                </a:ext>
              </a:extLst>
            </p:cNvPr>
            <p:cNvGrpSpPr/>
            <p:nvPr/>
          </p:nvGrpSpPr>
          <p:grpSpPr>
            <a:xfrm>
              <a:off x="3846123" y="5496683"/>
              <a:ext cx="3866057" cy="58353"/>
              <a:chOff x="6101417" y="4957915"/>
              <a:chExt cx="3866057" cy="58353"/>
            </a:xfrm>
          </p:grpSpPr>
          <p:pic>
            <p:nvPicPr>
              <p:cNvPr id="68" name="Object 44">
                <a:extLst>
                  <a:ext uri="{FF2B5EF4-FFF2-40B4-BE49-F238E27FC236}">
                    <a16:creationId xmlns:a16="http://schemas.microsoft.com/office/drawing/2014/main" id="{51FE2121-8704-5CE3-3EF8-5AFAFFAA2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6101417" y="4957915"/>
                <a:ext cx="3866057" cy="58353"/>
              </a:xfrm>
              <a:prstGeom prst="rect">
                <a:avLst/>
              </a:prstGeom>
            </p:spPr>
          </p:pic>
        </p:grp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424E91DD-E101-9B80-FCAA-4B7F844D6C79}"/>
                </a:ext>
              </a:extLst>
            </p:cNvPr>
            <p:cNvSpPr txBox="1"/>
            <p:nvPr/>
          </p:nvSpPr>
          <p:spPr>
            <a:xfrm>
              <a:off x="4052887" y="5198173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추가 정보 페이지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54" name="그룹 1013">
              <a:extLst>
                <a:ext uri="{FF2B5EF4-FFF2-40B4-BE49-F238E27FC236}">
                  <a16:creationId xmlns:a16="http://schemas.microsoft.com/office/drawing/2014/main" id="{920BE102-BF8D-393F-1176-D5FE4E0B2F0E}"/>
                </a:ext>
              </a:extLst>
            </p:cNvPr>
            <p:cNvGrpSpPr/>
            <p:nvPr/>
          </p:nvGrpSpPr>
          <p:grpSpPr>
            <a:xfrm>
              <a:off x="3866839" y="5263118"/>
              <a:ext cx="136427" cy="128128"/>
              <a:chOff x="6122133" y="4724350"/>
              <a:chExt cx="136427" cy="128128"/>
            </a:xfrm>
          </p:grpSpPr>
          <p:pic>
            <p:nvPicPr>
              <p:cNvPr id="66" name="Object 49">
                <a:extLst>
                  <a:ext uri="{FF2B5EF4-FFF2-40B4-BE49-F238E27FC236}">
                    <a16:creationId xmlns:a16="http://schemas.microsoft.com/office/drawing/2014/main" id="{376B8105-FEF0-EF98-3200-9B781846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122133" y="4724350"/>
                <a:ext cx="136427" cy="128128"/>
              </a:xfrm>
              <a:prstGeom prst="rect">
                <a:avLst/>
              </a:prstGeom>
            </p:spPr>
          </p:pic>
        </p:grpSp>
        <p:grpSp>
          <p:nvGrpSpPr>
            <p:cNvPr id="55" name="그룹 1014">
              <a:extLst>
                <a:ext uri="{FF2B5EF4-FFF2-40B4-BE49-F238E27FC236}">
                  <a16:creationId xmlns:a16="http://schemas.microsoft.com/office/drawing/2014/main" id="{2CCADC9F-B947-E740-5697-69C8024DD76B}"/>
                </a:ext>
              </a:extLst>
            </p:cNvPr>
            <p:cNvGrpSpPr/>
            <p:nvPr/>
          </p:nvGrpSpPr>
          <p:grpSpPr>
            <a:xfrm>
              <a:off x="3866839" y="5668961"/>
              <a:ext cx="136427" cy="128128"/>
              <a:chOff x="6122133" y="5130193"/>
              <a:chExt cx="136427" cy="128128"/>
            </a:xfrm>
          </p:grpSpPr>
          <p:pic>
            <p:nvPicPr>
              <p:cNvPr id="65" name="Object 52">
                <a:extLst>
                  <a:ext uri="{FF2B5EF4-FFF2-40B4-BE49-F238E27FC236}">
                    <a16:creationId xmlns:a16="http://schemas.microsoft.com/office/drawing/2014/main" id="{21CF58F3-2419-4AA0-E847-BA5660CD7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122133" y="5130193"/>
                <a:ext cx="136427" cy="128128"/>
              </a:xfrm>
              <a:prstGeom prst="rect">
                <a:avLst/>
              </a:prstGeom>
            </p:spPr>
          </p:pic>
        </p:grp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9498CF65-2B30-DE4C-BE73-F6A779093192}"/>
                </a:ext>
              </a:extLst>
            </p:cNvPr>
            <p:cNvSpPr txBox="1"/>
            <p:nvPr/>
          </p:nvSpPr>
          <p:spPr>
            <a:xfrm>
              <a:off x="4052887" y="5605487"/>
              <a:ext cx="439559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여행지 클릭 시 근처 관광지 </a:t>
              </a:r>
              <a:r>
                <a:rPr lang="en-US" altLang="ko-KR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/ </a:t>
              </a:r>
              <a:r>
                <a: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맛집 추천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59" name="그룹 1015">
              <a:extLst>
                <a:ext uri="{FF2B5EF4-FFF2-40B4-BE49-F238E27FC236}">
                  <a16:creationId xmlns:a16="http://schemas.microsoft.com/office/drawing/2014/main" id="{FE86F11B-B7EC-59B6-D757-1CA64710E9BC}"/>
                </a:ext>
              </a:extLst>
            </p:cNvPr>
            <p:cNvGrpSpPr/>
            <p:nvPr/>
          </p:nvGrpSpPr>
          <p:grpSpPr>
            <a:xfrm>
              <a:off x="3846123" y="5915079"/>
              <a:ext cx="3866057" cy="58353"/>
              <a:chOff x="6101417" y="5376311"/>
              <a:chExt cx="3866057" cy="58353"/>
            </a:xfrm>
          </p:grpSpPr>
          <p:pic>
            <p:nvPicPr>
              <p:cNvPr id="64" name="Object 56">
                <a:extLst>
                  <a:ext uri="{FF2B5EF4-FFF2-40B4-BE49-F238E27FC236}">
                    <a16:creationId xmlns:a16="http://schemas.microsoft.com/office/drawing/2014/main" id="{5FFBA054-BD9B-2DB3-AC6C-FA5F28FAB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6101417" y="5376311"/>
                <a:ext cx="3866057" cy="58353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16677D4F-2E03-BEA6-9B7C-2842E5C23FD0}"/>
                </a:ext>
              </a:extLst>
            </p:cNvPr>
            <p:cNvGrpSpPr/>
            <p:nvPr/>
          </p:nvGrpSpPr>
          <p:grpSpPr>
            <a:xfrm>
              <a:off x="3895563" y="5202257"/>
              <a:ext cx="141820" cy="159048"/>
              <a:chOff x="6150857" y="4644370"/>
              <a:chExt cx="141820" cy="159048"/>
            </a:xfrm>
          </p:grpSpPr>
          <p:pic>
            <p:nvPicPr>
              <p:cNvPr id="63" name="Object 63">
                <a:extLst>
                  <a:ext uri="{FF2B5EF4-FFF2-40B4-BE49-F238E27FC236}">
                    <a16:creationId xmlns:a16="http://schemas.microsoft.com/office/drawing/2014/main" id="{CC33E646-94AE-3439-DF06-7C0495B52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  <p:grpSp>
          <p:nvGrpSpPr>
            <p:cNvPr id="61" name="그룹 1017">
              <a:extLst>
                <a:ext uri="{FF2B5EF4-FFF2-40B4-BE49-F238E27FC236}">
                  <a16:creationId xmlns:a16="http://schemas.microsoft.com/office/drawing/2014/main" id="{093169DA-1975-D1B4-246F-6646BA95D075}"/>
                </a:ext>
              </a:extLst>
            </p:cNvPr>
            <p:cNvGrpSpPr/>
            <p:nvPr/>
          </p:nvGrpSpPr>
          <p:grpSpPr>
            <a:xfrm>
              <a:off x="3900487" y="5603577"/>
              <a:ext cx="141820" cy="159048"/>
              <a:chOff x="6150857" y="4644370"/>
              <a:chExt cx="141820" cy="159048"/>
            </a:xfrm>
          </p:grpSpPr>
          <p:pic>
            <p:nvPicPr>
              <p:cNvPr id="62" name="Object 63">
                <a:extLst>
                  <a:ext uri="{FF2B5EF4-FFF2-40B4-BE49-F238E27FC236}">
                    <a16:creationId xmlns:a16="http://schemas.microsoft.com/office/drawing/2014/main" id="{7C553F77-8080-E6B5-E3E5-82ADD5546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150857" y="4644370"/>
                <a:ext cx="141820" cy="159048"/>
              </a:xfrm>
              <a:prstGeom prst="rect">
                <a:avLst/>
              </a:prstGeom>
            </p:spPr>
          </p:pic>
        </p:grpSp>
      </p:grpSp>
      <p:sp>
        <p:nvSpPr>
          <p:cNvPr id="85" name="Object 58">
            <a:extLst>
              <a:ext uri="{FF2B5EF4-FFF2-40B4-BE49-F238E27FC236}">
                <a16:creationId xmlns:a16="http://schemas.microsoft.com/office/drawing/2014/main" id="{475B2435-E477-CB6F-903B-AE5BBE6092EB}"/>
              </a:ext>
            </a:extLst>
          </p:cNvPr>
          <p:cNvSpPr txBox="1"/>
          <p:nvPr/>
        </p:nvSpPr>
        <p:spPr>
          <a:xfrm>
            <a:off x="-4023717" y="2597692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제주도내 내가 가고 싶은 경유지와 목적지만으로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나만의 </a:t>
            </a:r>
            <a:r>
              <a:rPr lang="ko-KR" altLang="en-US" sz="1600" kern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코스를 개발 가능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6" name="Object 58">
            <a:extLst>
              <a:ext uri="{FF2B5EF4-FFF2-40B4-BE49-F238E27FC236}">
                <a16:creationId xmlns:a16="http://schemas.microsoft.com/office/drawing/2014/main" id="{F97DC2DE-0DE6-78B9-7A7C-9C0695B2B9FE}"/>
              </a:ext>
            </a:extLst>
          </p:cNvPr>
          <p:cNvSpPr txBox="1"/>
          <p:nvPr/>
        </p:nvSpPr>
        <p:spPr>
          <a:xfrm>
            <a:off x="-4023717" y="3502671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여행 계획을 수정하고 싶을 때 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유연하고 신속하게 변경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7" name="Object 58">
            <a:extLst>
              <a:ext uri="{FF2B5EF4-FFF2-40B4-BE49-F238E27FC236}">
                <a16:creationId xmlns:a16="http://schemas.microsoft.com/office/drawing/2014/main" id="{1E1F6C4D-5449-0BE8-9F8B-1B7C44960BA6}"/>
              </a:ext>
            </a:extLst>
          </p:cNvPr>
          <p:cNvSpPr txBox="1"/>
          <p:nvPr/>
        </p:nvSpPr>
        <p:spPr>
          <a:xfrm>
            <a:off x="-4023717" y="4407650"/>
            <a:ext cx="3369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 관광정보</a:t>
            </a:r>
            <a:r>
              <a: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주변 음식점</a:t>
            </a:r>
            <a:r>
              <a: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,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숙박 정보를 </a:t>
            </a:r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한눈에 파악 가능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8" name="Object 58">
            <a:extLst>
              <a:ext uri="{FF2B5EF4-FFF2-40B4-BE49-F238E27FC236}">
                <a16:creationId xmlns:a16="http://schemas.microsoft.com/office/drawing/2014/main" id="{E31C05E9-F498-D97D-0AEA-6E380FCA6424}"/>
              </a:ext>
            </a:extLst>
          </p:cNvPr>
          <p:cNvSpPr txBox="1"/>
          <p:nvPr/>
        </p:nvSpPr>
        <p:spPr>
          <a:xfrm>
            <a:off x="-4023717" y="5293378"/>
            <a:ext cx="336979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제주도 관광객의 여행패턴 데이터를 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지역 관광사업체에게 제공하여</a:t>
            </a:r>
            <a:endParaRPr lang="en-US" altLang="ko-KR" sz="1600" kern="0" dirty="0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수익 창출 및 지역상권 활성화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3E00FA0-4742-6676-AB9A-A24A2405227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53" y="2425755"/>
            <a:ext cx="685495" cy="68549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69CADAD-2AA6-BF9D-D158-4718D5D9B09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8294" y="3425250"/>
            <a:ext cx="584775" cy="58477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2DFAC22-5A76-F95C-13DE-BAB54D566A8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7809" y="4231688"/>
            <a:ext cx="709293" cy="70929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5C57092-C365-4611-703D-E00D5BBC1EF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55" y="5309720"/>
            <a:ext cx="685495" cy="685495"/>
          </a:xfrm>
          <a:prstGeom prst="rect">
            <a:avLst/>
          </a:prstGeom>
        </p:spPr>
      </p:pic>
      <p:sp>
        <p:nvSpPr>
          <p:cNvPr id="93" name="Object 56">
            <a:extLst>
              <a:ext uri="{FF2B5EF4-FFF2-40B4-BE49-F238E27FC236}">
                <a16:creationId xmlns:a16="http://schemas.microsoft.com/office/drawing/2014/main" id="{CCE757D3-9209-D0CA-9B59-9DFC71BC56CD}"/>
              </a:ext>
            </a:extLst>
          </p:cNvPr>
          <p:cNvSpPr txBox="1"/>
          <p:nvPr/>
        </p:nvSpPr>
        <p:spPr>
          <a:xfrm>
            <a:off x="-3418009" y="1576855"/>
            <a:ext cx="34425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  <a:endParaRPr lang="en-US" sz="4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F246F0-925D-AAF7-F271-06CF5B579268}"/>
              </a:ext>
            </a:extLst>
          </p:cNvPr>
          <p:cNvGrpSpPr/>
          <p:nvPr/>
        </p:nvGrpSpPr>
        <p:grpSpPr>
          <a:xfrm>
            <a:off x="-709613" y="-257175"/>
            <a:ext cx="12115800" cy="9067800"/>
            <a:chOff x="-214313" y="809625"/>
            <a:chExt cx="5775327" cy="5257800"/>
          </a:xfrm>
        </p:grpSpPr>
        <p:grpSp>
          <p:nvGrpSpPr>
            <p:cNvPr id="29" name="그룹 1018">
              <a:extLst>
                <a:ext uri="{FF2B5EF4-FFF2-40B4-BE49-F238E27FC236}">
                  <a16:creationId xmlns:a16="http://schemas.microsoft.com/office/drawing/2014/main" id="{C8E158E4-55C1-E943-8E94-D3054DF23437}"/>
                </a:ext>
              </a:extLst>
            </p:cNvPr>
            <p:cNvGrpSpPr/>
            <p:nvPr/>
          </p:nvGrpSpPr>
          <p:grpSpPr>
            <a:xfrm>
              <a:off x="-214313" y="809625"/>
              <a:ext cx="5775327" cy="5257800"/>
              <a:chOff x="-133690" y="215873"/>
              <a:chExt cx="4645744" cy="6840496"/>
            </a:xfrm>
          </p:grpSpPr>
          <p:pic>
            <p:nvPicPr>
              <p:cNvPr id="39" name="Object 52">
                <a:extLst>
                  <a:ext uri="{FF2B5EF4-FFF2-40B4-BE49-F238E27FC236}">
                    <a16:creationId xmlns:a16="http://schemas.microsoft.com/office/drawing/2014/main" id="{12FD73EA-6C65-DF1E-88A2-B979CD268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3690" y="215873"/>
                <a:ext cx="4645744" cy="6840496"/>
              </a:xfrm>
              <a:prstGeom prst="rect">
                <a:avLst/>
              </a:prstGeom>
            </p:spPr>
          </p:pic>
        </p:grpSp>
        <p:sp>
          <p:nvSpPr>
            <p:cNvPr id="30" name="Object 56">
              <a:extLst>
                <a:ext uri="{FF2B5EF4-FFF2-40B4-BE49-F238E27FC236}">
                  <a16:creationId xmlns:a16="http://schemas.microsoft.com/office/drawing/2014/main" id="{11F33C45-A015-12C9-FBF6-40EE96AFB579}"/>
                </a:ext>
              </a:extLst>
            </p:cNvPr>
            <p:cNvSpPr txBox="1"/>
            <p:nvPr/>
          </p:nvSpPr>
          <p:spPr>
            <a:xfrm>
              <a:off x="904093" y="1092339"/>
              <a:ext cx="34425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기대효과</a:t>
              </a:r>
              <a:endParaRPr lang="en-US" sz="40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Object 58">
              <a:extLst>
                <a:ext uri="{FF2B5EF4-FFF2-40B4-BE49-F238E27FC236}">
                  <a16:creationId xmlns:a16="http://schemas.microsoft.com/office/drawing/2014/main" id="{5CAE1475-B528-5D1D-EA37-C9B2EF7CF2FC}"/>
                </a:ext>
              </a:extLst>
            </p:cNvPr>
            <p:cNvSpPr txBox="1"/>
            <p:nvPr/>
          </p:nvSpPr>
          <p:spPr>
            <a:xfrm>
              <a:off x="1902294" y="2216692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제주도내 내가 가고 싶은 경유지와 목적지만으로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나만의 </a:t>
              </a:r>
              <a:r>
                <a:rPr lang="ko-KR" altLang="en-US" sz="1600" kern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코스를 개발 가능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2" name="Object 58">
              <a:extLst>
                <a:ext uri="{FF2B5EF4-FFF2-40B4-BE49-F238E27FC236}">
                  <a16:creationId xmlns:a16="http://schemas.microsoft.com/office/drawing/2014/main" id="{6C8A2E0F-EB2A-31FC-D185-3D4BF04066B0}"/>
                </a:ext>
              </a:extLst>
            </p:cNvPr>
            <p:cNvSpPr txBox="1"/>
            <p:nvPr/>
          </p:nvSpPr>
          <p:spPr>
            <a:xfrm>
              <a:off x="1902294" y="3121671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여행 계획을 수정하고 싶을 때 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유연하고 신속하게 변경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3" name="Object 58">
              <a:extLst>
                <a:ext uri="{FF2B5EF4-FFF2-40B4-BE49-F238E27FC236}">
                  <a16:creationId xmlns:a16="http://schemas.microsoft.com/office/drawing/2014/main" id="{7B53686C-BFFB-7D19-32F0-3538D7D0D048}"/>
                </a:ext>
              </a:extLst>
            </p:cNvPr>
            <p:cNvSpPr txBox="1"/>
            <p:nvPr/>
          </p:nvSpPr>
          <p:spPr>
            <a:xfrm>
              <a:off x="1902294" y="4026650"/>
              <a:ext cx="336979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 관광정보</a:t>
              </a:r>
              <a:r>
                <a:rPr lang="en-US" altLang="ko-KR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주변 음식점</a:t>
              </a:r>
              <a:r>
                <a:rPr lang="en-US" altLang="ko-KR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,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숙박 정보를 </a:t>
              </a:r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한눈에 파악 가능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4" name="Object 58">
              <a:extLst>
                <a:ext uri="{FF2B5EF4-FFF2-40B4-BE49-F238E27FC236}">
                  <a16:creationId xmlns:a16="http://schemas.microsoft.com/office/drawing/2014/main" id="{DFBC9D7B-BB60-8F8D-504A-5D74F3368B97}"/>
                </a:ext>
              </a:extLst>
            </p:cNvPr>
            <p:cNvSpPr txBox="1"/>
            <p:nvPr/>
          </p:nvSpPr>
          <p:spPr>
            <a:xfrm>
              <a:off x="1902294" y="4912378"/>
              <a:ext cx="3369793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제주도 관광객의 여행패턴 데이터를 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지역 관광사업체에게 제공하여</a:t>
              </a:r>
              <a:endParaRPr lang="en-US" altLang="ko-KR" sz="1600" kern="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수익 창출 및 지역상권 활성화</a:t>
              </a:r>
              <a:endParaRPr 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D93B648-672B-3B68-6C39-775E1FA55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58" y="2044755"/>
              <a:ext cx="685495" cy="68549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3047AF3-BD2C-DFF1-6FD1-7254BAA1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717" y="3044250"/>
              <a:ext cx="584775" cy="5847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9699AC8-B7F8-2A7C-6D91-DFD9E348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02" y="3850688"/>
              <a:ext cx="709293" cy="70929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0AEB603-D3FB-3158-6229-892E82D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56" y="4928720"/>
              <a:ext cx="685495" cy="685495"/>
            </a:xfrm>
            <a:prstGeom prst="rect">
              <a:avLst/>
            </a:prstGeom>
          </p:spPr>
        </p:pic>
      </p:grpSp>
      <p:pic>
        <p:nvPicPr>
          <p:cNvPr id="27" name="Object 52">
            <a:extLst>
              <a:ext uri="{FF2B5EF4-FFF2-40B4-BE49-F238E27FC236}">
                <a16:creationId xmlns:a16="http://schemas.microsoft.com/office/drawing/2014/main" id="{8F032092-BBC0-0694-927D-1564CEC060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349"/>
            <a:ext cx="10696575" cy="9738055"/>
          </a:xfrm>
          <a:prstGeom prst="rect">
            <a:avLst/>
          </a:prstGeom>
        </p:spPr>
      </p:pic>
      <p:sp>
        <p:nvSpPr>
          <p:cNvPr id="4" name="Object 56">
            <a:extLst>
              <a:ext uri="{FF2B5EF4-FFF2-40B4-BE49-F238E27FC236}">
                <a16:creationId xmlns:a16="http://schemas.microsoft.com/office/drawing/2014/main" id="{3175B44E-2872-8485-4F75-DB298D69FFE1}"/>
              </a:ext>
            </a:extLst>
          </p:cNvPr>
          <p:cNvSpPr txBox="1"/>
          <p:nvPr/>
        </p:nvSpPr>
        <p:spPr>
          <a:xfrm>
            <a:off x="3627023" y="3400425"/>
            <a:ext cx="344253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kern="0" spc="-10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</a:t>
            </a:r>
            <a:endParaRPr lang="en-US" sz="8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054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9659" y="-1400175"/>
            <a:ext cx="14035892" cy="9412779"/>
            <a:chOff x="-1737976" y="-2572653"/>
            <a:chExt cx="14035892" cy="9412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37976" y="-2572653"/>
              <a:ext cx="14035892" cy="94127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5088401" y="546095"/>
            <a:ext cx="12783680" cy="4345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300" dirty="0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Enjoy your life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300287" y="4123668"/>
            <a:ext cx="7878219" cy="369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800" kern="0" spc="-700" dirty="0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Thank you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822846" y="3232439"/>
            <a:ext cx="4168795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kern="0" spc="-1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THELuxMj2L_U" pitchFamily="34" charset="0"/>
              </a:rPr>
              <a:t>; 감사합니다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E8C5D56-EE89-FEC4-866D-5D38C762FFCF}"/>
              </a:ext>
            </a:extLst>
          </p:cNvPr>
          <p:cNvGrpSpPr/>
          <p:nvPr/>
        </p:nvGrpSpPr>
        <p:grpSpPr>
          <a:xfrm>
            <a:off x="1766887" y="3080742"/>
            <a:ext cx="8013449" cy="1538883"/>
            <a:chOff x="1330699" y="3248025"/>
            <a:chExt cx="8013449" cy="1538883"/>
          </a:xfrm>
        </p:grpSpPr>
        <p:sp>
          <p:nvSpPr>
            <p:cNvPr id="2" name="Object 2"/>
            <p:cNvSpPr txBox="1"/>
            <p:nvPr/>
          </p:nvSpPr>
          <p:spPr>
            <a:xfrm>
              <a:off x="1330699" y="3248025"/>
              <a:ext cx="2213468" cy="15388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9400" kern="0" spc="-1200" dirty="0">
                  <a:solidFill>
                    <a:srgbClr val="60B0B6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01</a:t>
              </a: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3607462" y="3664267"/>
              <a:ext cx="57366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3000" kern="0" spc="-200" dirty="0">
                  <a:solidFill>
                    <a:srgbClr val="4D4A45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Medium" pitchFamily="34" charset="0"/>
                </a:rPr>
                <a:t>주제 선정 배경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3014511" y="3914743"/>
              <a:ext cx="3878788" cy="53047"/>
              <a:chOff x="3077557" y="3834384"/>
              <a:chExt cx="4266667" cy="530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3077557" y="3834384"/>
                <a:ext cx="4266667" cy="53047"/>
              </a:xfrm>
              <a:prstGeom prst="rect">
                <a:avLst/>
              </a:prstGeom>
            </p:spPr>
          </p:pic>
        </p:grpSp>
      </p:grpSp>
      <p:sp>
        <p:nvSpPr>
          <p:cNvPr id="8" name="Object 8"/>
          <p:cNvSpPr txBox="1"/>
          <p:nvPr/>
        </p:nvSpPr>
        <p:spPr>
          <a:xfrm>
            <a:off x="4297218" y="3414976"/>
            <a:ext cx="228540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4D4A45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Enjoy your life</a:t>
            </a:r>
            <a:endParaRPr lang="en-US" sz="100" dirty="0">
              <a:latin typeface="Windsong" panose="00000400000000000000" pitchFamily="2" charset="0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6508" y="639226"/>
            <a:ext cx="9491328" cy="3578705"/>
            <a:chOff x="-356508" y="639226"/>
            <a:chExt cx="9491328" cy="3578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508" y="639226"/>
              <a:ext cx="9491328" cy="357870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-5400000">
            <a:off x="7379121" y="2669595"/>
            <a:ext cx="570532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400" kern="0" spc="-1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I D E A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037" y="5303914"/>
            <a:ext cx="265205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바쁘다 바빠</a:t>
            </a:r>
            <a:endParaRPr lang="en-US" sz="3200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Medium" pitchFamily="34" charset="0"/>
            </a:endParaRPr>
          </a:p>
          <a:p>
            <a:pPr algn="ctr"/>
            <a:r>
              <a:rPr lang="ko-KR" altLang="en-US" sz="32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현대사회</a:t>
            </a:r>
            <a:endParaRPr lang="en-US" sz="3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1295" y="4911089"/>
            <a:ext cx="7077593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바쁜 현대사회에서 잠깐의 여행은 사막에서 마시는  한모금의 물과 같다</a:t>
            </a:r>
            <a:r>
              <a:rPr lang="en-US" altLang="ko-KR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. </a:t>
            </a:r>
          </a:p>
          <a:p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그러나 현대인들에겐 시간이 많이 없다</a:t>
            </a:r>
            <a:r>
              <a:rPr lang="en-US" altLang="ko-KR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.</a:t>
            </a:r>
            <a:endParaRPr lang="en-US" sz="1600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endParaRPr lang="en-US" sz="1600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이</a:t>
            </a:r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때문에 </a:t>
            </a:r>
            <a:r>
              <a:rPr 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</a:t>
            </a:r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가깝고 이국적인 제주도로 향한 여행은 언제나 수요가 많은 상황이다</a:t>
            </a:r>
            <a:r>
              <a:rPr lang="en-US" altLang="ko-KR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.</a:t>
            </a:r>
          </a:p>
          <a:p>
            <a:endParaRPr lang="en-US" sz="1600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그렇지만 제주도는 생각보다 크고 특히나 성수기 때는 도로 교통상황이 </a:t>
            </a:r>
            <a:endParaRPr lang="en-US" altLang="ko-KR" sz="1600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상대적으로 좋지 않는 경우가 많다</a:t>
            </a:r>
            <a:r>
              <a:rPr lang="en-US" sz="1600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.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47687" y="5201241"/>
            <a:ext cx="2295020" cy="53047"/>
            <a:chOff x="556695" y="4779089"/>
            <a:chExt cx="2295020" cy="53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56695" y="4779089"/>
              <a:ext cx="2295020" cy="53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883020" y="886494"/>
            <a:ext cx="9460848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to </a:t>
            </a:r>
            <a:r>
              <a:rPr lang="en-US" sz="11500" dirty="0" err="1">
                <a:solidFill>
                  <a:srgbClr val="FFFFFF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Jejudo</a:t>
            </a:r>
            <a:r>
              <a:rPr lang="en-US" sz="11500" dirty="0">
                <a:solidFill>
                  <a:srgbClr val="FFFFFF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…</a:t>
            </a:r>
            <a:endParaRPr lang="en-US" sz="1600" dirty="0">
              <a:latin typeface="Windsong" panose="00000400000000000000" pitchFamily="2" charset="0"/>
              <a:ea typeface="태나다체 " panose="020000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96" y="2748542"/>
            <a:ext cx="46278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 ; </a:t>
            </a:r>
            <a:r>
              <a:rPr lang="ko-KR" altLang="en-US" sz="20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" pitchFamily="34" charset="0"/>
              </a:rPr>
              <a:t>제주도 여행을 위한 코스 추천 서비스</a:t>
            </a:r>
            <a:endParaRPr 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739093" y="5834709"/>
            <a:ext cx="2472767" cy="53047"/>
            <a:chOff x="7730626" y="5606104"/>
            <a:chExt cx="2472767" cy="53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0626" y="5606104"/>
              <a:ext cx="2472767" cy="530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73901" y="5095696"/>
            <a:ext cx="334226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FFFFFF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Bon voyage!</a:t>
            </a:r>
            <a:endParaRPr lang="en-US" sz="2800" dirty="0">
              <a:latin typeface="Windsong" panose="00000400000000000000" pitchFamily="2" charset="0"/>
              <a:ea typeface="태나다체 " panose="020000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493D4E-7B3D-4639-4A64-82C357707AB0}"/>
              </a:ext>
            </a:extLst>
          </p:cNvPr>
          <p:cNvSpPr/>
          <p:nvPr/>
        </p:nvSpPr>
        <p:spPr>
          <a:xfrm>
            <a:off x="-87311" y="416844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18B0DCC-3C3A-6D2A-DD03-6704E6E0C58F}"/>
              </a:ext>
            </a:extLst>
          </p:cNvPr>
          <p:cNvSpPr/>
          <p:nvPr/>
        </p:nvSpPr>
        <p:spPr>
          <a:xfrm>
            <a:off x="184540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5C887F-641E-B7BA-6DBE-D07053088455}"/>
              </a:ext>
            </a:extLst>
          </p:cNvPr>
          <p:cNvSpPr/>
          <p:nvPr/>
        </p:nvSpPr>
        <p:spPr>
          <a:xfrm>
            <a:off x="498348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798932-C4AF-E510-140E-46B70C27C8EA}"/>
              </a:ext>
            </a:extLst>
          </p:cNvPr>
          <p:cNvSpPr/>
          <p:nvPr/>
        </p:nvSpPr>
        <p:spPr>
          <a:xfrm>
            <a:off x="812156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B5CA4D6-4D73-138F-2482-6AD6E4992B9F}"/>
              </a:ext>
            </a:extLst>
          </p:cNvPr>
          <p:cNvSpPr/>
          <p:nvPr/>
        </p:nvSpPr>
        <p:spPr>
          <a:xfrm>
            <a:off x="1125964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6AD385-E9A3-646C-0599-E879D8B85844}"/>
              </a:ext>
            </a:extLst>
          </p:cNvPr>
          <p:cNvSpPr/>
          <p:nvPr/>
        </p:nvSpPr>
        <p:spPr>
          <a:xfrm>
            <a:off x="1439772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020123-A08D-D74C-DE32-B3E7122DA22E}"/>
              </a:ext>
            </a:extLst>
          </p:cNvPr>
          <p:cNvSpPr/>
          <p:nvPr/>
        </p:nvSpPr>
        <p:spPr>
          <a:xfrm>
            <a:off x="1753580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2E985AD-1210-DDDD-E000-59A9042CA152}"/>
              </a:ext>
            </a:extLst>
          </p:cNvPr>
          <p:cNvSpPr/>
          <p:nvPr/>
        </p:nvSpPr>
        <p:spPr>
          <a:xfrm>
            <a:off x="2067388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887194-9927-55B9-56DE-39445C1F1C2F}"/>
              </a:ext>
            </a:extLst>
          </p:cNvPr>
          <p:cNvSpPr/>
          <p:nvPr/>
        </p:nvSpPr>
        <p:spPr>
          <a:xfrm>
            <a:off x="2381196" y="417187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8D4170C4-2990-F3A0-A3A1-06F4597E077E}"/>
              </a:ext>
            </a:extLst>
          </p:cNvPr>
          <p:cNvSpPr txBox="1"/>
          <p:nvPr/>
        </p:nvSpPr>
        <p:spPr>
          <a:xfrm>
            <a:off x="2969514" y="3871006"/>
            <a:ext cx="901365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효율적인 여행 경로 설정이 중요한 만큼 </a:t>
            </a:r>
            <a:r>
              <a:rPr lang="en-US" altLang="ko-KR" sz="1600" kern="0" spc="-1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…</a:t>
            </a:r>
          </a:p>
          <a:p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출발지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경유지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곳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도착지를 설정하면 제주 여행 최적의 경로를</a:t>
            </a:r>
            <a:endParaRPr lang="en-US" altLang="ko-KR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추천해주는 서비스 제안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  <a:endParaRPr lang="en-US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EB6D8-256B-08D2-011D-616911C13B76}"/>
              </a:ext>
            </a:extLst>
          </p:cNvPr>
          <p:cNvSpPr/>
          <p:nvPr/>
        </p:nvSpPr>
        <p:spPr>
          <a:xfrm>
            <a:off x="2695004" y="416844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6887" y="3004542"/>
            <a:ext cx="2213468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400" kern="0" spc="-1200" dirty="0">
                <a:solidFill>
                  <a:srgbClr val="60B0B6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02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4223" y="3496984"/>
            <a:ext cx="43209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kern="0" spc="-2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Medium" pitchFamily="34" charset="0"/>
              </a:rPr>
              <a:t>서비스 제작 과정</a:t>
            </a:r>
            <a:endParaRPr lang="en-US" altLang="ko-KR" sz="3000" kern="0" spc="-2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24064" y="3747460"/>
            <a:ext cx="3465792" cy="53047"/>
            <a:chOff x="2852351" y="3834384"/>
            <a:chExt cx="4266667" cy="53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852351" y="3834384"/>
              <a:ext cx="4266667" cy="530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45625" y="3400425"/>
            <a:ext cx="17170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4D4A45"/>
                </a:solidFill>
                <a:latin typeface="Windsong" panose="00000400000000000000" pitchFamily="2" charset="0"/>
                <a:ea typeface="태나다체 " panose="02000000000000000000" pitchFamily="2" charset="-127"/>
                <a:cs typeface="Windsong" pitchFamily="34" charset="0"/>
              </a:rPr>
              <a:t>Enjoy your life</a:t>
            </a:r>
            <a:endParaRPr lang="en-US" sz="100" dirty="0">
              <a:latin typeface="Windsong" panose="00000400000000000000" pitchFamily="2" charset="0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3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C8667D-A727-F520-5109-FAD1535CF47E}"/>
              </a:ext>
            </a:extLst>
          </p:cNvPr>
          <p:cNvGrpSpPr/>
          <p:nvPr/>
        </p:nvGrpSpPr>
        <p:grpSpPr>
          <a:xfrm>
            <a:off x="547687" y="921642"/>
            <a:ext cx="9677400" cy="5878532"/>
            <a:chOff x="776287" y="921642"/>
            <a:chExt cx="9677400" cy="5878532"/>
          </a:xfrm>
        </p:grpSpPr>
        <p:sp>
          <p:nvSpPr>
            <p:cNvPr id="2" name="Object 2"/>
            <p:cNvSpPr txBox="1"/>
            <p:nvPr/>
          </p:nvSpPr>
          <p:spPr>
            <a:xfrm>
              <a:off x="1196762" y="921642"/>
              <a:ext cx="2213468" cy="5878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9400" kern="0" spc="-12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개</a:t>
              </a:r>
              <a:endParaRPr lang="en-US" altLang="ko-KR" sz="9400" kern="0" spc="-1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endParaRPr>
            </a:p>
            <a:p>
              <a:r>
                <a:rPr lang="ko-KR" altLang="en-US" sz="9400" kern="0" spc="-12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발</a:t>
              </a:r>
              <a:endParaRPr lang="en-US" altLang="ko-KR" sz="9400" kern="0" spc="-1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endParaRPr>
            </a:p>
            <a:p>
              <a:r>
                <a:rPr lang="ko-KR" altLang="en-US" sz="9400" kern="0" spc="-12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환</a:t>
              </a:r>
              <a:endParaRPr lang="en-US" altLang="ko-KR" sz="9400" kern="0" spc="-1200" dirty="0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endParaRPr>
            </a:p>
            <a:p>
              <a:r>
                <a:rPr lang="ko-KR" altLang="en-US" sz="9400" kern="0" spc="-120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경</a:t>
              </a:r>
              <a:endParaRPr 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671609" y="1916808"/>
              <a:ext cx="248667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Python, HTML, CSS</a:t>
              </a: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3032675" y="1687538"/>
              <a:ext cx="3475665" cy="53047"/>
              <a:chOff x="2852351" y="3834384"/>
              <a:chExt cx="3475665" cy="530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52351" y="3834384"/>
                <a:ext cx="3475665" cy="53047"/>
              </a:xfrm>
              <a:prstGeom prst="rect">
                <a:avLst/>
              </a:prstGeom>
            </p:spPr>
          </p:pic>
        </p:grp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38CBB85B-B243-3634-56AB-A5BED8417A57}"/>
                </a:ext>
              </a:extLst>
            </p:cNvPr>
            <p:cNvSpPr txBox="1"/>
            <p:nvPr/>
          </p:nvSpPr>
          <p:spPr>
            <a:xfrm>
              <a:off x="6671612" y="1343025"/>
              <a:ext cx="324867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L a n g u a g e</a:t>
              </a:r>
              <a:endParaRPr lang="en-US" sz="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D2B6AA0-5A24-B45B-4223-0BF48C6DE141}"/>
                </a:ext>
              </a:extLst>
            </p:cNvPr>
            <p:cNvSpPr txBox="1"/>
            <p:nvPr/>
          </p:nvSpPr>
          <p:spPr>
            <a:xfrm>
              <a:off x="6671609" y="3252591"/>
              <a:ext cx="362967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Pandas, Selenium, MariaDB, BS4</a:t>
              </a:r>
            </a:p>
          </p:txBody>
        </p:sp>
        <p:grpSp>
          <p:nvGrpSpPr>
            <p:cNvPr id="10" name="그룹 1001">
              <a:extLst>
                <a:ext uri="{FF2B5EF4-FFF2-40B4-BE49-F238E27FC236}">
                  <a16:creationId xmlns:a16="http://schemas.microsoft.com/office/drawing/2014/main" id="{690D3BDD-B3BE-B90A-73F4-03727CC71686}"/>
                </a:ext>
              </a:extLst>
            </p:cNvPr>
            <p:cNvGrpSpPr/>
            <p:nvPr/>
          </p:nvGrpSpPr>
          <p:grpSpPr>
            <a:xfrm>
              <a:off x="3032675" y="3023321"/>
              <a:ext cx="3475665" cy="53047"/>
              <a:chOff x="2852351" y="3834384"/>
              <a:chExt cx="3475665" cy="53047"/>
            </a:xfrm>
          </p:grpSpPr>
          <p:pic>
            <p:nvPicPr>
              <p:cNvPr id="11" name="Object 5">
                <a:extLst>
                  <a:ext uri="{FF2B5EF4-FFF2-40B4-BE49-F238E27FC236}">
                    <a16:creationId xmlns:a16="http://schemas.microsoft.com/office/drawing/2014/main" id="{AA90B833-FDAD-7587-231E-982A7252E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52351" y="3834384"/>
                <a:ext cx="3475665" cy="53047"/>
              </a:xfrm>
              <a:prstGeom prst="rect">
                <a:avLst/>
              </a:prstGeom>
            </p:spPr>
          </p:pic>
        </p:grp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E44A4B7D-A4A2-0298-656D-8ABFED72B726}"/>
                </a:ext>
              </a:extLst>
            </p:cNvPr>
            <p:cNvSpPr txBox="1"/>
            <p:nvPr/>
          </p:nvSpPr>
          <p:spPr>
            <a:xfrm>
              <a:off x="6671612" y="2678808"/>
              <a:ext cx="29718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L i b r a r y</a:t>
              </a:r>
              <a:endParaRPr lang="en-US" sz="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80281604-50B6-ECA4-C392-5F1C19CC31F6}"/>
                </a:ext>
              </a:extLst>
            </p:cNvPr>
            <p:cNvSpPr txBox="1"/>
            <p:nvPr/>
          </p:nvSpPr>
          <p:spPr>
            <a:xfrm>
              <a:off x="6671610" y="4546263"/>
              <a:ext cx="20574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Flask</a:t>
              </a:r>
            </a:p>
          </p:txBody>
        </p:sp>
        <p:grpSp>
          <p:nvGrpSpPr>
            <p:cNvPr id="14" name="그룹 1001">
              <a:extLst>
                <a:ext uri="{FF2B5EF4-FFF2-40B4-BE49-F238E27FC236}">
                  <a16:creationId xmlns:a16="http://schemas.microsoft.com/office/drawing/2014/main" id="{83D18E6B-788C-E7B9-61A1-DC14BC56039B}"/>
                </a:ext>
              </a:extLst>
            </p:cNvPr>
            <p:cNvGrpSpPr/>
            <p:nvPr/>
          </p:nvGrpSpPr>
          <p:grpSpPr>
            <a:xfrm>
              <a:off x="3032674" y="4316993"/>
              <a:ext cx="3475665" cy="53047"/>
              <a:chOff x="2852351" y="3834384"/>
              <a:chExt cx="3475665" cy="53047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id="{B0842F5E-1DB0-8E3D-4E20-C859B6915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52351" y="3834384"/>
                <a:ext cx="3475665" cy="53047"/>
              </a:xfrm>
              <a:prstGeom prst="rect">
                <a:avLst/>
              </a:prstGeom>
            </p:spPr>
          </p:pic>
        </p:grp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7ED0666C-C2EE-6366-B9CE-13E3630F8266}"/>
                </a:ext>
              </a:extLst>
            </p:cNvPr>
            <p:cNvSpPr txBox="1"/>
            <p:nvPr/>
          </p:nvSpPr>
          <p:spPr>
            <a:xfrm>
              <a:off x="6671611" y="3972480"/>
              <a:ext cx="378207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F r a m e w o r k</a:t>
              </a:r>
              <a:endParaRPr lang="en-US" sz="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D4D859E4-EC0A-25C8-D2F1-881714F20F36}"/>
                </a:ext>
              </a:extLst>
            </p:cNvPr>
            <p:cNvSpPr txBox="1"/>
            <p:nvPr/>
          </p:nvSpPr>
          <p:spPr>
            <a:xfrm>
              <a:off x="6677073" y="5849229"/>
              <a:ext cx="20574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erif CJK KR Light" pitchFamily="34" charset="0"/>
                </a:rPr>
                <a:t>SQL</a:t>
              </a:r>
            </a:p>
          </p:txBody>
        </p:sp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91379353-62F1-01D1-6E41-40309E40D47A}"/>
                </a:ext>
              </a:extLst>
            </p:cNvPr>
            <p:cNvGrpSpPr/>
            <p:nvPr/>
          </p:nvGrpSpPr>
          <p:grpSpPr>
            <a:xfrm>
              <a:off x="3038137" y="5619959"/>
              <a:ext cx="3475665" cy="53047"/>
              <a:chOff x="2852351" y="3834384"/>
              <a:chExt cx="3475665" cy="53047"/>
            </a:xfrm>
          </p:grpSpPr>
          <p:pic>
            <p:nvPicPr>
              <p:cNvPr id="19" name="Object 5">
                <a:extLst>
                  <a:ext uri="{FF2B5EF4-FFF2-40B4-BE49-F238E27FC236}">
                    <a16:creationId xmlns:a16="http://schemas.microsoft.com/office/drawing/2014/main" id="{56770890-DE50-855A-457E-56A7E1E5C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2852351" y="3834384"/>
                <a:ext cx="3475665" cy="53047"/>
              </a:xfrm>
              <a:prstGeom prst="rect">
                <a:avLst/>
              </a:prstGeom>
            </p:spPr>
          </p:pic>
        </p:grp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53E859FF-B754-34CD-B1D9-C35EAC8C9E72}"/>
                </a:ext>
              </a:extLst>
            </p:cNvPr>
            <p:cNvSpPr txBox="1"/>
            <p:nvPr/>
          </p:nvSpPr>
          <p:spPr>
            <a:xfrm>
              <a:off x="6677074" y="5275446"/>
              <a:ext cx="32766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D a t a b a s e </a:t>
              </a:r>
              <a:endParaRPr lang="en-US" sz="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0019D58-310F-6A3F-52CD-7D2A9297DD35}"/>
                </a:ext>
              </a:extLst>
            </p:cNvPr>
            <p:cNvSpPr txBox="1"/>
            <p:nvPr/>
          </p:nvSpPr>
          <p:spPr>
            <a:xfrm>
              <a:off x="776287" y="1226880"/>
              <a:ext cx="685800" cy="2554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W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I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N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D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O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W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S</a:t>
              </a:r>
            </a:p>
            <a:p>
              <a:pPr algn="ctr"/>
              <a:r>
                <a:rPr lang="en-US" sz="2000" kern="0" dirty="0">
                  <a:solidFill>
                    <a:srgbClr val="FFFF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Noto Sans CJK KR Regular" pitchFamily="34" charset="0"/>
                </a:rPr>
                <a:t>11</a:t>
              </a:r>
              <a:endParaRPr lang="en-US" sz="4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C5BAF-561B-C568-16C1-5BAB3DA97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7" y="158829"/>
            <a:ext cx="9613900" cy="72104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B226A6-A539-699B-ED0F-2D1AF99C5C77}"/>
              </a:ext>
            </a:extLst>
          </p:cNvPr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noFill/>
          <a:ln w="257175">
            <a:solidFill>
              <a:srgbClr val="26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CFC3966-6371-4E70-A1CE-464E028F28CB}"/>
              </a:ext>
            </a:extLst>
          </p:cNvPr>
          <p:cNvSpPr txBox="1"/>
          <p:nvPr/>
        </p:nvSpPr>
        <p:spPr>
          <a:xfrm>
            <a:off x="-1662113" y="158829"/>
            <a:ext cx="5705328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T E A M </a:t>
            </a:r>
            <a:endParaRPr lang="en-US" sz="1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1FB5C15-6561-25E8-3EE8-F6C7BDAAA7E8}"/>
              </a:ext>
            </a:extLst>
          </p:cNvPr>
          <p:cNvSpPr txBox="1"/>
          <p:nvPr/>
        </p:nvSpPr>
        <p:spPr>
          <a:xfrm>
            <a:off x="386462" y="1082159"/>
            <a:ext cx="17462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팀원 역할 소개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FD2F0-C660-8BC9-4B29-55E1358818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29338" r="43898" b="25220"/>
          <a:stretch/>
        </p:blipFill>
        <p:spPr>
          <a:xfrm>
            <a:off x="10973200" y="3248025"/>
            <a:ext cx="3838011" cy="38380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508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C5BAF-561B-C568-16C1-5BAB3DA97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0158" r="65692" b="14400"/>
          <a:stretch/>
        </p:blipFill>
        <p:spPr>
          <a:xfrm>
            <a:off x="1266483" y="1282065"/>
            <a:ext cx="3359804" cy="3359804"/>
          </a:xfrm>
          <a:prstGeom prst="ellipse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B226A6-A539-699B-ED0F-2D1AF99C5C77}"/>
              </a:ext>
            </a:extLst>
          </p:cNvPr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noFill/>
          <a:ln w="257175">
            <a:solidFill>
              <a:srgbClr val="26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CFC3966-6371-4E70-A1CE-464E028F28CB}"/>
              </a:ext>
            </a:extLst>
          </p:cNvPr>
          <p:cNvSpPr txBox="1"/>
          <p:nvPr/>
        </p:nvSpPr>
        <p:spPr>
          <a:xfrm>
            <a:off x="-1662113" y="158829"/>
            <a:ext cx="5705328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ans CJK KR Regular" pitchFamily="34" charset="0"/>
              </a:rPr>
              <a:t>T E A M </a:t>
            </a:r>
            <a:endParaRPr lang="en-US" sz="1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1FB5C15-6561-25E8-3EE8-F6C7BDAAA7E8}"/>
              </a:ext>
            </a:extLst>
          </p:cNvPr>
          <p:cNvSpPr txBox="1"/>
          <p:nvPr/>
        </p:nvSpPr>
        <p:spPr>
          <a:xfrm>
            <a:off x="386462" y="1082159"/>
            <a:ext cx="17462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팀원 역할 소개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77E617B8-F12E-E1C2-E618-43F688147C22}"/>
              </a:ext>
            </a:extLst>
          </p:cNvPr>
          <p:cNvSpPr txBox="1"/>
          <p:nvPr/>
        </p:nvSpPr>
        <p:spPr>
          <a:xfrm>
            <a:off x="4127702" y="1847201"/>
            <a:ext cx="235581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이수진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2FBC88-97E7-2398-3197-7AFBAFFC5C66}"/>
              </a:ext>
            </a:extLst>
          </p:cNvPr>
          <p:cNvSpPr txBox="1"/>
          <p:nvPr/>
        </p:nvSpPr>
        <p:spPr>
          <a:xfrm>
            <a:off x="5195887" y="2344752"/>
            <a:ext cx="383801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프로젝트 기능 설계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Database 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구축 및 데이터 저장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네이버 길찾기 크롤링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r>
              <a:rPr lang="en-US" altLang="ko-KR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ppt 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제작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F62BB1-3BDC-9165-65C8-80BA251C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29338" r="43898" b="25220"/>
          <a:stretch/>
        </p:blipFill>
        <p:spPr>
          <a:xfrm>
            <a:off x="6194116" y="3545081"/>
            <a:ext cx="3838011" cy="3838011"/>
          </a:xfrm>
          <a:prstGeom prst="ellipse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C254C5DD-BEB9-6941-9D13-45F3344224F6}"/>
              </a:ext>
            </a:extLst>
          </p:cNvPr>
          <p:cNvSpPr txBox="1"/>
          <p:nvPr/>
        </p:nvSpPr>
        <p:spPr>
          <a:xfrm>
            <a:off x="4232292" y="5202476"/>
            <a:ext cx="235581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장진석</a:t>
            </a:r>
            <a:endParaRPr lang="en-US" sz="28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06F5A6A-2551-D64B-90F2-F7C443A1E6BD}"/>
              </a:ext>
            </a:extLst>
          </p:cNvPr>
          <p:cNvSpPr txBox="1"/>
          <p:nvPr/>
        </p:nvSpPr>
        <p:spPr>
          <a:xfrm>
            <a:off x="1995487" y="5737140"/>
            <a:ext cx="383801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프로젝트 기능 설계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최단 시간 경로 알고리즘 설계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ko-KR" altLang="en-US" kern="0" spc="-100" dirty="0" err="1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메뉴판닷컴</a:t>
            </a:r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 식당 크롤링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  <a:p>
            <a:pPr algn="r"/>
            <a:r>
              <a:rPr lang="ko-KR" altLang="en-US" kern="0" spc="-100" dirty="0">
                <a:solidFill>
                  <a:srgbClr val="4D4A4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Noto Serif CJK KR Light" pitchFamily="34" charset="0"/>
              </a:rPr>
              <a:t>네이버 길찾기 크롤링</a:t>
            </a:r>
            <a:endParaRPr lang="en-US" altLang="ko-KR" kern="0" spc="-100" dirty="0">
              <a:solidFill>
                <a:srgbClr val="4D4A45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Noto Serif CJK KR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1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803</Words>
  <Application>Microsoft Office PowerPoint</Application>
  <PresentationFormat>사용자 지정</PresentationFormat>
  <Paragraphs>217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태나다체 </vt:lpstr>
      <vt:lpstr>Arial</vt:lpstr>
      <vt:lpstr>Calibri</vt:lpstr>
      <vt:lpstr>Windsong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Administrator</cp:lastModifiedBy>
  <cp:revision>47</cp:revision>
  <dcterms:created xsi:type="dcterms:W3CDTF">2023-10-12T22:58:24Z</dcterms:created>
  <dcterms:modified xsi:type="dcterms:W3CDTF">2023-10-13T08:26:09Z</dcterms:modified>
</cp:coreProperties>
</file>